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311" r:id="rId3"/>
    <p:sldId id="297" r:id="rId4"/>
    <p:sldId id="300" r:id="rId5"/>
    <p:sldId id="303" r:id="rId6"/>
    <p:sldId id="304" r:id="rId7"/>
    <p:sldId id="305" r:id="rId8"/>
    <p:sldId id="306" r:id="rId9"/>
    <p:sldId id="312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89" r:id="rId26"/>
    <p:sldId id="290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94" r:id="rId39"/>
    <p:sldId id="284" r:id="rId40"/>
    <p:sldId id="285" r:id="rId41"/>
    <p:sldId id="291" r:id="rId42"/>
    <p:sldId id="288" r:id="rId43"/>
    <p:sldId id="308" r:id="rId44"/>
    <p:sldId id="309" r:id="rId45"/>
    <p:sldId id="313" r:id="rId46"/>
    <p:sldId id="286" r:id="rId47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108D9-4F0F-4B41-9080-07E1ECE2BED9}" type="doc">
      <dgm:prSet loTypeId="urn:microsoft.com/office/officeart/2005/8/layout/vList5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C6A7C911-4B0F-499F-8FA2-09E0C811A3FF}">
      <dgm:prSet phldrT="[Text]"/>
      <dgm:spPr/>
      <dgm:t>
        <a:bodyPr/>
        <a:lstStyle/>
        <a:p>
          <a:r>
            <a:rPr lang="ro-RO" dirty="0"/>
            <a:t>Alocare </a:t>
          </a:r>
          <a:r>
            <a:rPr lang="en-US" dirty="0" err="1"/>
            <a:t>bugetara</a:t>
          </a:r>
          <a:r>
            <a:rPr lang="en-US" dirty="0"/>
            <a:t> (FEDR + BS) pt. </a:t>
          </a:r>
          <a:r>
            <a:rPr lang="ro-RO" dirty="0"/>
            <a:t>apel</a:t>
          </a:r>
        </a:p>
      </dgm:t>
    </dgm:pt>
    <dgm:pt modelId="{943D4556-8CC2-4B90-A1F6-6CFC32C508D7}" type="parTrans" cxnId="{059CE840-7804-4F96-902F-49DE55D88F51}">
      <dgm:prSet/>
      <dgm:spPr/>
      <dgm:t>
        <a:bodyPr/>
        <a:lstStyle/>
        <a:p>
          <a:endParaRPr lang="ro-RO"/>
        </a:p>
      </dgm:t>
    </dgm:pt>
    <dgm:pt modelId="{015B9F6D-D084-4F60-A7FC-F771868CCB72}" type="sibTrans" cxnId="{059CE840-7804-4F96-902F-49DE55D88F51}">
      <dgm:prSet/>
      <dgm:spPr/>
      <dgm:t>
        <a:bodyPr/>
        <a:lstStyle/>
        <a:p>
          <a:endParaRPr lang="ro-RO"/>
        </a:p>
      </dgm:t>
    </dgm:pt>
    <dgm:pt modelId="{453E077D-771F-4907-AE1F-764EE658C166}">
      <dgm:prSet phldrT="[Text]"/>
      <dgm:spPr/>
      <dgm:t>
        <a:bodyPr/>
        <a:lstStyle/>
        <a:p>
          <a:r>
            <a:rPr lang="ro-RO" dirty="0"/>
            <a:t>66 mil. Euro</a:t>
          </a:r>
        </a:p>
      </dgm:t>
    </dgm:pt>
    <dgm:pt modelId="{054C3C50-670C-4A96-9B90-F02820A63DBF}" type="parTrans" cxnId="{A1798C04-2294-4C62-A417-AF8134EE3B47}">
      <dgm:prSet/>
      <dgm:spPr/>
      <dgm:t>
        <a:bodyPr/>
        <a:lstStyle/>
        <a:p>
          <a:endParaRPr lang="ro-RO"/>
        </a:p>
      </dgm:t>
    </dgm:pt>
    <dgm:pt modelId="{D2094685-84A9-4A3B-9A24-5D42C85EBB0D}" type="sibTrans" cxnId="{A1798C04-2294-4C62-A417-AF8134EE3B47}">
      <dgm:prSet/>
      <dgm:spPr/>
      <dgm:t>
        <a:bodyPr/>
        <a:lstStyle/>
        <a:p>
          <a:endParaRPr lang="ro-RO"/>
        </a:p>
      </dgm:t>
    </dgm:pt>
    <dgm:pt modelId="{19D5A53A-AF35-450B-949B-7510B93FC42A}">
      <dgm:prSet phldrT="[Text]"/>
      <dgm:spPr/>
      <dgm:t>
        <a:bodyPr/>
        <a:lstStyle/>
        <a:p>
          <a:r>
            <a:rPr lang="ro-RO" dirty="0"/>
            <a:t>Alocare pt. regiunea Nord-Vest</a:t>
          </a:r>
        </a:p>
      </dgm:t>
    </dgm:pt>
    <dgm:pt modelId="{D3383D05-F002-4BF5-A121-9C7A16889162}" type="parTrans" cxnId="{8C494CB1-9D6C-4674-B0AE-334E054E7FE5}">
      <dgm:prSet/>
      <dgm:spPr/>
      <dgm:t>
        <a:bodyPr/>
        <a:lstStyle/>
        <a:p>
          <a:endParaRPr lang="ro-RO"/>
        </a:p>
      </dgm:t>
    </dgm:pt>
    <dgm:pt modelId="{375DC121-A4F7-4BB0-894F-98C8CE6A8D7B}" type="sibTrans" cxnId="{8C494CB1-9D6C-4674-B0AE-334E054E7FE5}">
      <dgm:prSet/>
      <dgm:spPr/>
      <dgm:t>
        <a:bodyPr/>
        <a:lstStyle/>
        <a:p>
          <a:endParaRPr lang="ro-RO"/>
        </a:p>
      </dgm:t>
    </dgm:pt>
    <dgm:pt modelId="{019898BC-D5D2-43DE-A19F-8572812175EF}">
      <dgm:prSet phldrT="[Text]"/>
      <dgm:spPr/>
      <dgm:t>
        <a:bodyPr/>
        <a:lstStyle/>
        <a:p>
          <a:r>
            <a:rPr lang="ro-RO" dirty="0"/>
            <a:t>9,4 mil. Euro</a:t>
          </a:r>
        </a:p>
      </dgm:t>
    </dgm:pt>
    <dgm:pt modelId="{B98000FB-419F-4F7B-8D07-7CF5EFDC18AB}" type="parTrans" cxnId="{DAACFAFE-DACD-4B65-A906-0F98106C78FE}">
      <dgm:prSet/>
      <dgm:spPr/>
      <dgm:t>
        <a:bodyPr/>
        <a:lstStyle/>
        <a:p>
          <a:endParaRPr lang="ro-RO"/>
        </a:p>
      </dgm:t>
    </dgm:pt>
    <dgm:pt modelId="{589BCAB8-5598-4019-92D9-B91A15838788}" type="sibTrans" cxnId="{DAACFAFE-DACD-4B65-A906-0F98106C78FE}">
      <dgm:prSet/>
      <dgm:spPr/>
      <dgm:t>
        <a:bodyPr/>
        <a:lstStyle/>
        <a:p>
          <a:endParaRPr lang="ro-RO"/>
        </a:p>
      </dgm:t>
    </dgm:pt>
    <dgm:pt modelId="{2136ECF3-CA26-4F11-AFE2-9824577F67B0}">
      <dgm:prSet phldrT="[Text]"/>
      <dgm:spPr/>
      <dgm:t>
        <a:bodyPr/>
        <a:lstStyle/>
        <a:p>
          <a:r>
            <a:rPr lang="ro-RO" dirty="0"/>
            <a:t>Supracontractare</a:t>
          </a:r>
        </a:p>
      </dgm:t>
    </dgm:pt>
    <dgm:pt modelId="{BC6D1B58-8DE8-4690-856B-9AA8EE787D95}" type="parTrans" cxnId="{FB20F1DF-3120-45B3-A958-F2B167455C23}">
      <dgm:prSet/>
      <dgm:spPr/>
      <dgm:t>
        <a:bodyPr/>
        <a:lstStyle/>
        <a:p>
          <a:endParaRPr lang="ro-RO"/>
        </a:p>
      </dgm:t>
    </dgm:pt>
    <dgm:pt modelId="{8EE85DB0-D039-405B-81C3-E40552EB38AA}" type="sibTrans" cxnId="{FB20F1DF-3120-45B3-A958-F2B167455C23}">
      <dgm:prSet/>
      <dgm:spPr/>
      <dgm:t>
        <a:bodyPr/>
        <a:lstStyle/>
        <a:p>
          <a:endParaRPr lang="ro-RO"/>
        </a:p>
      </dgm:t>
    </dgm:pt>
    <dgm:pt modelId="{D7C84283-FC43-4387-A9F3-FE325359D6EF}">
      <dgm:prSet phldrT="[Text]"/>
      <dgm:spPr/>
      <dgm:t>
        <a:bodyPr/>
        <a:lstStyle/>
        <a:p>
          <a:r>
            <a:rPr lang="ro-RO" dirty="0"/>
            <a:t>1</a:t>
          </a:r>
          <a:r>
            <a:rPr lang="en-US" dirty="0"/>
            <a:t>5</a:t>
          </a:r>
          <a:r>
            <a:rPr lang="ro-RO" dirty="0"/>
            <a:t>0% din valoarea alocată</a:t>
          </a:r>
        </a:p>
      </dgm:t>
    </dgm:pt>
    <dgm:pt modelId="{86AE23A2-EC87-443E-880B-7DE903E5E74B}" type="parTrans" cxnId="{7497574E-2D05-4A7D-A897-269E8F69F1B0}">
      <dgm:prSet/>
      <dgm:spPr/>
      <dgm:t>
        <a:bodyPr/>
        <a:lstStyle/>
        <a:p>
          <a:endParaRPr lang="ro-RO"/>
        </a:p>
      </dgm:t>
    </dgm:pt>
    <dgm:pt modelId="{C9FD536A-D087-439B-AE0B-477076E1E6DF}" type="sibTrans" cxnId="{7497574E-2D05-4A7D-A897-269E8F69F1B0}">
      <dgm:prSet/>
      <dgm:spPr/>
      <dgm:t>
        <a:bodyPr/>
        <a:lstStyle/>
        <a:p>
          <a:endParaRPr lang="ro-RO"/>
        </a:p>
      </dgm:t>
    </dgm:pt>
    <dgm:pt modelId="{A496002C-F62D-4F97-B358-4EB359102AB8}" type="pres">
      <dgm:prSet presAssocID="{5D8108D9-4F0F-4B41-9080-07E1ECE2BED9}" presName="Name0" presStyleCnt="0">
        <dgm:presLayoutVars>
          <dgm:dir/>
          <dgm:animLvl val="lvl"/>
          <dgm:resizeHandles val="exact"/>
        </dgm:presLayoutVars>
      </dgm:prSet>
      <dgm:spPr/>
    </dgm:pt>
    <dgm:pt modelId="{FD702E57-4E5F-40DD-B3BA-646923D9F7F6}" type="pres">
      <dgm:prSet presAssocID="{C6A7C911-4B0F-499F-8FA2-09E0C811A3FF}" presName="linNode" presStyleCnt="0"/>
      <dgm:spPr/>
    </dgm:pt>
    <dgm:pt modelId="{DEAEE955-CA91-49B4-B856-5117ED84F929}" type="pres">
      <dgm:prSet presAssocID="{C6A7C911-4B0F-499F-8FA2-09E0C811A3F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040FD7E-CCC8-4CC5-9371-B64CBCD306FB}" type="pres">
      <dgm:prSet presAssocID="{C6A7C911-4B0F-499F-8FA2-09E0C811A3FF}" presName="descendantText" presStyleLbl="alignAccFollowNode1" presStyleIdx="0" presStyleCnt="3">
        <dgm:presLayoutVars>
          <dgm:bulletEnabled val="1"/>
        </dgm:presLayoutVars>
      </dgm:prSet>
      <dgm:spPr/>
    </dgm:pt>
    <dgm:pt modelId="{1DAD3F9E-428B-4B3C-960D-AC409EAAE751}" type="pres">
      <dgm:prSet presAssocID="{015B9F6D-D084-4F60-A7FC-F771868CCB72}" presName="sp" presStyleCnt="0"/>
      <dgm:spPr/>
    </dgm:pt>
    <dgm:pt modelId="{FD3C60A5-E50F-4D9E-99BC-DFD6C856F0F3}" type="pres">
      <dgm:prSet presAssocID="{19D5A53A-AF35-450B-949B-7510B93FC42A}" presName="linNode" presStyleCnt="0"/>
      <dgm:spPr/>
    </dgm:pt>
    <dgm:pt modelId="{7EA87C6B-EE2D-47DF-B0F6-AB1ED3F78A08}" type="pres">
      <dgm:prSet presAssocID="{19D5A53A-AF35-450B-949B-7510B93FC42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3B9AD0A-40FF-4B7D-A714-4BECC791724E}" type="pres">
      <dgm:prSet presAssocID="{19D5A53A-AF35-450B-949B-7510B93FC42A}" presName="descendantText" presStyleLbl="alignAccFollowNode1" presStyleIdx="1" presStyleCnt="3">
        <dgm:presLayoutVars>
          <dgm:bulletEnabled val="1"/>
        </dgm:presLayoutVars>
      </dgm:prSet>
      <dgm:spPr/>
    </dgm:pt>
    <dgm:pt modelId="{4E697E4D-C1FE-4566-83EF-1AE426C5CBBE}" type="pres">
      <dgm:prSet presAssocID="{375DC121-A4F7-4BB0-894F-98C8CE6A8D7B}" presName="sp" presStyleCnt="0"/>
      <dgm:spPr/>
    </dgm:pt>
    <dgm:pt modelId="{BF4B3336-DB18-43E8-B11F-F0FDF6A2715E}" type="pres">
      <dgm:prSet presAssocID="{2136ECF3-CA26-4F11-AFE2-9824577F67B0}" presName="linNode" presStyleCnt="0"/>
      <dgm:spPr/>
    </dgm:pt>
    <dgm:pt modelId="{447E282C-32BB-4879-8407-A3884FC645AF}" type="pres">
      <dgm:prSet presAssocID="{2136ECF3-CA26-4F11-AFE2-9824577F67B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C32B7F5-D427-406A-8039-77E3E459E37D}" type="pres">
      <dgm:prSet presAssocID="{2136ECF3-CA26-4F11-AFE2-9824577F67B0}" presName="descendantText" presStyleLbl="alignAccFollowNode1" presStyleIdx="2" presStyleCnt="3" custLinFactNeighborX="-486" custLinFactNeighborY="1222">
        <dgm:presLayoutVars>
          <dgm:bulletEnabled val="1"/>
        </dgm:presLayoutVars>
      </dgm:prSet>
      <dgm:spPr/>
    </dgm:pt>
  </dgm:ptLst>
  <dgm:cxnLst>
    <dgm:cxn modelId="{A1798C04-2294-4C62-A417-AF8134EE3B47}" srcId="{C6A7C911-4B0F-499F-8FA2-09E0C811A3FF}" destId="{453E077D-771F-4907-AE1F-764EE658C166}" srcOrd="0" destOrd="0" parTransId="{054C3C50-670C-4A96-9B90-F02820A63DBF}" sibTransId="{D2094685-84A9-4A3B-9A24-5D42C85EBB0D}"/>
    <dgm:cxn modelId="{059CE840-7804-4F96-902F-49DE55D88F51}" srcId="{5D8108D9-4F0F-4B41-9080-07E1ECE2BED9}" destId="{C6A7C911-4B0F-499F-8FA2-09E0C811A3FF}" srcOrd="0" destOrd="0" parTransId="{943D4556-8CC2-4B90-A1F6-6CFC32C508D7}" sibTransId="{015B9F6D-D084-4F60-A7FC-F771868CCB72}"/>
    <dgm:cxn modelId="{7497574E-2D05-4A7D-A897-269E8F69F1B0}" srcId="{2136ECF3-CA26-4F11-AFE2-9824577F67B0}" destId="{D7C84283-FC43-4387-A9F3-FE325359D6EF}" srcOrd="0" destOrd="0" parTransId="{86AE23A2-EC87-443E-880B-7DE903E5E74B}" sibTransId="{C9FD536A-D087-439B-AE0B-477076E1E6DF}"/>
    <dgm:cxn modelId="{A1E3C251-2C9F-4836-8F73-C371891F5AEF}" type="presOf" srcId="{C6A7C911-4B0F-499F-8FA2-09E0C811A3FF}" destId="{DEAEE955-CA91-49B4-B856-5117ED84F929}" srcOrd="0" destOrd="0" presId="urn:microsoft.com/office/officeart/2005/8/layout/vList5"/>
    <dgm:cxn modelId="{1B8A7997-883F-4C9F-9E6B-704E554F1726}" type="presOf" srcId="{19D5A53A-AF35-450B-949B-7510B93FC42A}" destId="{7EA87C6B-EE2D-47DF-B0F6-AB1ED3F78A08}" srcOrd="0" destOrd="0" presId="urn:microsoft.com/office/officeart/2005/8/layout/vList5"/>
    <dgm:cxn modelId="{CEFF3CA3-7BF1-40DA-B935-EF72919ED045}" type="presOf" srcId="{D7C84283-FC43-4387-A9F3-FE325359D6EF}" destId="{EC32B7F5-D427-406A-8039-77E3E459E37D}" srcOrd="0" destOrd="0" presId="urn:microsoft.com/office/officeart/2005/8/layout/vList5"/>
    <dgm:cxn modelId="{8C494CB1-9D6C-4674-B0AE-334E054E7FE5}" srcId="{5D8108D9-4F0F-4B41-9080-07E1ECE2BED9}" destId="{19D5A53A-AF35-450B-949B-7510B93FC42A}" srcOrd="1" destOrd="0" parTransId="{D3383D05-F002-4BF5-A121-9C7A16889162}" sibTransId="{375DC121-A4F7-4BB0-894F-98C8CE6A8D7B}"/>
    <dgm:cxn modelId="{2EC641B9-8C40-46A0-8D07-7CAF31F699D4}" type="presOf" srcId="{2136ECF3-CA26-4F11-AFE2-9824577F67B0}" destId="{447E282C-32BB-4879-8407-A3884FC645AF}" srcOrd="0" destOrd="0" presId="urn:microsoft.com/office/officeart/2005/8/layout/vList5"/>
    <dgm:cxn modelId="{82C9F5C6-B4DB-48FD-93DE-1E3EEBDCDF4A}" type="presOf" srcId="{5D8108D9-4F0F-4B41-9080-07E1ECE2BED9}" destId="{A496002C-F62D-4F97-B358-4EB359102AB8}" srcOrd="0" destOrd="0" presId="urn:microsoft.com/office/officeart/2005/8/layout/vList5"/>
    <dgm:cxn modelId="{FB20F1DF-3120-45B3-A958-F2B167455C23}" srcId="{5D8108D9-4F0F-4B41-9080-07E1ECE2BED9}" destId="{2136ECF3-CA26-4F11-AFE2-9824577F67B0}" srcOrd="2" destOrd="0" parTransId="{BC6D1B58-8DE8-4690-856B-9AA8EE787D95}" sibTransId="{8EE85DB0-D039-405B-81C3-E40552EB38AA}"/>
    <dgm:cxn modelId="{81966EFA-887F-4B70-AF36-7A67E0957EC9}" type="presOf" srcId="{453E077D-771F-4907-AE1F-764EE658C166}" destId="{5040FD7E-CCC8-4CC5-9371-B64CBCD306FB}" srcOrd="0" destOrd="0" presId="urn:microsoft.com/office/officeart/2005/8/layout/vList5"/>
    <dgm:cxn modelId="{CDEFADFD-0DF8-4EFD-A0B9-6089C7527880}" type="presOf" srcId="{019898BC-D5D2-43DE-A19F-8572812175EF}" destId="{13B9AD0A-40FF-4B7D-A714-4BECC791724E}" srcOrd="0" destOrd="0" presId="urn:microsoft.com/office/officeart/2005/8/layout/vList5"/>
    <dgm:cxn modelId="{DAACFAFE-DACD-4B65-A906-0F98106C78FE}" srcId="{19D5A53A-AF35-450B-949B-7510B93FC42A}" destId="{019898BC-D5D2-43DE-A19F-8572812175EF}" srcOrd="0" destOrd="0" parTransId="{B98000FB-419F-4F7B-8D07-7CF5EFDC18AB}" sibTransId="{589BCAB8-5598-4019-92D9-B91A15838788}"/>
    <dgm:cxn modelId="{E5B2A0BE-4B7E-42C2-8E19-635A4D558383}" type="presParOf" srcId="{A496002C-F62D-4F97-B358-4EB359102AB8}" destId="{FD702E57-4E5F-40DD-B3BA-646923D9F7F6}" srcOrd="0" destOrd="0" presId="urn:microsoft.com/office/officeart/2005/8/layout/vList5"/>
    <dgm:cxn modelId="{DE25B3CD-E998-4762-92C0-E0DA6A55A087}" type="presParOf" srcId="{FD702E57-4E5F-40DD-B3BA-646923D9F7F6}" destId="{DEAEE955-CA91-49B4-B856-5117ED84F929}" srcOrd="0" destOrd="0" presId="urn:microsoft.com/office/officeart/2005/8/layout/vList5"/>
    <dgm:cxn modelId="{D28C0FC8-1145-4FC2-A9AB-45A7EF93CA9E}" type="presParOf" srcId="{FD702E57-4E5F-40DD-B3BA-646923D9F7F6}" destId="{5040FD7E-CCC8-4CC5-9371-B64CBCD306FB}" srcOrd="1" destOrd="0" presId="urn:microsoft.com/office/officeart/2005/8/layout/vList5"/>
    <dgm:cxn modelId="{6F3585DD-057C-4C65-BE15-2FF4D45C18FB}" type="presParOf" srcId="{A496002C-F62D-4F97-B358-4EB359102AB8}" destId="{1DAD3F9E-428B-4B3C-960D-AC409EAAE751}" srcOrd="1" destOrd="0" presId="urn:microsoft.com/office/officeart/2005/8/layout/vList5"/>
    <dgm:cxn modelId="{9E354655-59C9-4AA0-B979-DCA3D116FD38}" type="presParOf" srcId="{A496002C-F62D-4F97-B358-4EB359102AB8}" destId="{FD3C60A5-E50F-4D9E-99BC-DFD6C856F0F3}" srcOrd="2" destOrd="0" presId="urn:microsoft.com/office/officeart/2005/8/layout/vList5"/>
    <dgm:cxn modelId="{B62DACE9-113C-4C67-B53F-131B5E8C33AA}" type="presParOf" srcId="{FD3C60A5-E50F-4D9E-99BC-DFD6C856F0F3}" destId="{7EA87C6B-EE2D-47DF-B0F6-AB1ED3F78A08}" srcOrd="0" destOrd="0" presId="urn:microsoft.com/office/officeart/2005/8/layout/vList5"/>
    <dgm:cxn modelId="{EEF3DD90-E216-4FB9-B548-FD30215A5244}" type="presParOf" srcId="{FD3C60A5-E50F-4D9E-99BC-DFD6C856F0F3}" destId="{13B9AD0A-40FF-4B7D-A714-4BECC791724E}" srcOrd="1" destOrd="0" presId="urn:microsoft.com/office/officeart/2005/8/layout/vList5"/>
    <dgm:cxn modelId="{AAD25D87-1CDA-4FC8-BFD0-A1CAD64A4DF6}" type="presParOf" srcId="{A496002C-F62D-4F97-B358-4EB359102AB8}" destId="{4E697E4D-C1FE-4566-83EF-1AE426C5CBBE}" srcOrd="3" destOrd="0" presId="urn:microsoft.com/office/officeart/2005/8/layout/vList5"/>
    <dgm:cxn modelId="{8A33A4FF-D5EA-4B21-9F92-4622D709EBAB}" type="presParOf" srcId="{A496002C-F62D-4F97-B358-4EB359102AB8}" destId="{BF4B3336-DB18-43E8-B11F-F0FDF6A2715E}" srcOrd="4" destOrd="0" presId="urn:microsoft.com/office/officeart/2005/8/layout/vList5"/>
    <dgm:cxn modelId="{F7E26BCC-55DF-499E-BEFD-C86A3D246DD4}" type="presParOf" srcId="{BF4B3336-DB18-43E8-B11F-F0FDF6A2715E}" destId="{447E282C-32BB-4879-8407-A3884FC645AF}" srcOrd="0" destOrd="0" presId="urn:microsoft.com/office/officeart/2005/8/layout/vList5"/>
    <dgm:cxn modelId="{95B4B05C-8E83-4C1B-91E0-B0AAB8DDB97A}" type="presParOf" srcId="{BF4B3336-DB18-43E8-B11F-F0FDF6A2715E}" destId="{EC32B7F5-D427-406A-8039-77E3E459E3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0FD7E-CCC8-4CC5-9371-B64CBCD306FB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100" kern="1200" dirty="0"/>
            <a:t>66 mil. Euro</a:t>
          </a:r>
        </a:p>
      </dsp:txBody>
      <dsp:txXfrm rot="-5400000">
        <a:off x="2194561" y="184100"/>
        <a:ext cx="3850293" cy="945456"/>
      </dsp:txXfrm>
    </dsp:sp>
    <dsp:sp modelId="{DEAEE955-CA91-49B4-B856-5117ED84F929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Alocare </a:t>
          </a:r>
          <a:r>
            <a:rPr lang="en-US" sz="1800" kern="1200" dirty="0" err="1"/>
            <a:t>bugetara</a:t>
          </a:r>
          <a:r>
            <a:rPr lang="en-US" sz="1800" kern="1200" dirty="0"/>
            <a:t> (FEDR + BS) pt. </a:t>
          </a:r>
          <a:r>
            <a:rPr lang="ro-RO" sz="1800" kern="1200" dirty="0"/>
            <a:t>apel</a:t>
          </a:r>
        </a:p>
      </dsp:txBody>
      <dsp:txXfrm>
        <a:off x="63934" y="65918"/>
        <a:ext cx="2066692" cy="1181819"/>
      </dsp:txXfrm>
    </dsp:sp>
    <dsp:sp modelId="{13B9AD0A-40FF-4B7D-A714-4BECC791724E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100" kern="1200" dirty="0"/>
            <a:t>9,4 mil. Euro</a:t>
          </a:r>
        </a:p>
      </dsp:txBody>
      <dsp:txXfrm rot="-5400000">
        <a:off x="2194561" y="1559271"/>
        <a:ext cx="3850293" cy="945456"/>
      </dsp:txXfrm>
    </dsp:sp>
    <dsp:sp modelId="{7EA87C6B-EE2D-47DF-B0F6-AB1ED3F78A08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Alocare pt. regiunea Nord-Vest</a:t>
          </a:r>
        </a:p>
      </dsp:txBody>
      <dsp:txXfrm>
        <a:off x="63934" y="1441090"/>
        <a:ext cx="2066692" cy="1181819"/>
      </dsp:txXfrm>
    </dsp:sp>
    <dsp:sp modelId="{EC32B7F5-D427-406A-8039-77E3E459E37D}">
      <dsp:nvSpPr>
        <dsp:cNvPr id="0" name=""/>
        <dsp:cNvSpPr/>
      </dsp:nvSpPr>
      <dsp:spPr>
        <a:xfrm rot="5400000">
          <a:off x="3610739" y="1469255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o-RO" sz="3100" kern="1200" dirty="0"/>
            <a:t>1</a:t>
          </a:r>
          <a:r>
            <a:rPr lang="en-US" sz="3100" kern="1200" dirty="0"/>
            <a:t>5</a:t>
          </a:r>
          <a:r>
            <a:rPr lang="ro-RO" sz="3100" kern="1200" dirty="0"/>
            <a:t>0% din valoarea alocată</a:t>
          </a:r>
        </a:p>
      </dsp:txBody>
      <dsp:txXfrm rot="-5400000">
        <a:off x="2183895" y="2947247"/>
        <a:ext cx="3850293" cy="945456"/>
      </dsp:txXfrm>
    </dsp:sp>
    <dsp:sp modelId="{447E282C-32BB-4879-8407-A3884FC645AF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Supracontractare</a:t>
          </a:r>
        </a:p>
      </dsp:txBody>
      <dsp:txXfrm>
        <a:off x="63934" y="2816262"/>
        <a:ext cx="2066692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2908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" name="Shape 19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" name="Shape 32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" name="Shape 49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1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7973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6" name="Shape 66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9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60"/>
              <a:buFont typeface="Arial"/>
              <a:buNone/>
            </a:pPr>
            <a:r>
              <a:rPr lang="en-US" sz="4860" b="1" i="0" u="none" strike="noStrike" cap="none" dirty="0">
                <a:solidFill>
                  <a:schemeClr val="dk2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MECANISMUL </a:t>
            </a:r>
            <a:br>
              <a:rPr lang="en-US" sz="4860" b="1" i="0" u="none" strike="noStrike" cap="none" dirty="0">
                <a:solidFill>
                  <a:schemeClr val="dk2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</a:br>
            <a:r>
              <a:rPr lang="en-US" sz="4860" b="1" i="0" u="none" strike="noStrike" cap="none" dirty="0">
                <a:solidFill>
                  <a:schemeClr val="dk2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ENTITATILOR DE TRANSFER TEHNOLOGIC</a:t>
            </a:r>
            <a:endParaRPr sz="4860" b="1" i="0" u="none" strike="noStrike" cap="none" dirty="0">
              <a:solidFill>
                <a:schemeClr val="dk2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pic>
        <p:nvPicPr>
          <p:cNvPr id="91" name="Shape 91" descr="C:\Users\cristianotgon\Downloads\sigla adr (1)\sigla adr\sigla ADR.jpg"/>
          <p:cNvPicPr preferRelativeResize="0"/>
          <p:nvPr/>
        </p:nvPicPr>
        <p:blipFill rotWithShape="1">
          <a:blip r:embed="rId3">
            <a:alphaModFix/>
          </a:blip>
          <a:srcRect b="50000"/>
          <a:stretch/>
        </p:blipFill>
        <p:spPr>
          <a:xfrm>
            <a:off x="5076056" y="3933056"/>
            <a:ext cx="3827760" cy="271620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537568" y="5556017"/>
            <a:ext cx="20569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IANUARIE 2018</a:t>
            </a:r>
            <a:endParaRPr sz="2400" b="1" cap="none" dirty="0">
              <a:solidFill>
                <a:schemeClr val="dk2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600" b="1" dirty="0" err="1"/>
              <a:t>Cadrul</a:t>
            </a:r>
            <a:r>
              <a:rPr lang="en-US" sz="3600" b="1" dirty="0"/>
              <a:t> legal de </a:t>
            </a:r>
            <a:r>
              <a:rPr lang="en-US" sz="3600" b="1" dirty="0" err="1"/>
              <a:t>funcționare</a:t>
            </a:r>
            <a:r>
              <a:rPr lang="en-US" sz="3600" b="1" dirty="0"/>
              <a:t> a E.T.T.</a:t>
            </a:r>
            <a:endParaRPr sz="3600" b="1" i="0" u="none" strike="noStrike" cap="none" dirty="0">
              <a:solidFill>
                <a:schemeClr val="dk2"/>
              </a:solidFill>
              <a:sym typeface="Arial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42635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marR="0" lvl="0" indent="-92202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u="sng" dirty="0" err="1">
                <a:solidFill>
                  <a:srgbClr val="26282A"/>
                </a:solidFill>
              </a:rPr>
              <a:t>Definitii</a:t>
            </a:r>
            <a:r>
              <a:rPr lang="en-US" sz="1400" b="1" u="sng" dirty="0">
                <a:solidFill>
                  <a:srgbClr val="26282A"/>
                </a:solidFill>
              </a:rPr>
              <a:t> din HG 406/2003:</a:t>
            </a:r>
            <a:endParaRPr sz="1400" b="1" u="sng" dirty="0">
              <a:solidFill>
                <a:srgbClr val="26282A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>
                <a:solidFill>
                  <a:srgbClr val="26282A"/>
                </a:solidFill>
              </a:rPr>
              <a:t>  </a:t>
            </a:r>
            <a:endParaRPr sz="1400" dirty="0">
              <a:solidFill>
                <a:srgbClr val="26282A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o-RO" sz="1800" b="1" dirty="0">
              <a:solidFill>
                <a:srgbClr val="26282A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err="1">
                <a:solidFill>
                  <a:srgbClr val="26282A"/>
                </a:solidFill>
              </a:rPr>
              <a:t>Centru</a:t>
            </a:r>
            <a:r>
              <a:rPr lang="en-US" sz="1800" b="1" dirty="0">
                <a:solidFill>
                  <a:srgbClr val="26282A"/>
                </a:solidFill>
              </a:rPr>
              <a:t> de transfer </a:t>
            </a:r>
            <a:r>
              <a:rPr lang="en-US" sz="1800" b="1" dirty="0" err="1">
                <a:solidFill>
                  <a:srgbClr val="26282A"/>
                </a:solidFill>
              </a:rPr>
              <a:t>tehnologic</a:t>
            </a:r>
            <a:r>
              <a:rPr lang="en-US" sz="1800" b="1" dirty="0">
                <a:solidFill>
                  <a:srgbClr val="26282A"/>
                </a:solidFill>
              </a:rPr>
              <a:t> - </a:t>
            </a:r>
            <a:r>
              <a:rPr lang="en-US" sz="1800" b="1" dirty="0" err="1">
                <a:solidFill>
                  <a:srgbClr val="26282A"/>
                </a:solidFill>
              </a:rPr>
              <a:t>entitate</a:t>
            </a:r>
            <a:r>
              <a:rPr lang="en-US" sz="1800" b="1" dirty="0">
                <a:solidFill>
                  <a:srgbClr val="26282A"/>
                </a:solidFill>
              </a:rPr>
              <a:t> din </a:t>
            </a:r>
            <a:r>
              <a:rPr lang="en-US" sz="1800" b="1" dirty="0" err="1">
                <a:solidFill>
                  <a:srgbClr val="26282A"/>
                </a:solidFill>
              </a:rPr>
              <a:t>infrastructură</a:t>
            </a:r>
            <a:r>
              <a:rPr lang="en-US" sz="1800" b="1" dirty="0">
                <a:solidFill>
                  <a:srgbClr val="26282A"/>
                </a:solidFill>
              </a:rPr>
              <a:t> a </a:t>
            </a:r>
            <a:r>
              <a:rPr lang="en-US" sz="1800" b="1" dirty="0" err="1">
                <a:solidFill>
                  <a:srgbClr val="26282A"/>
                </a:solidFill>
              </a:rPr>
              <a:t>cărei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activitate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constă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în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stimularea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inovării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şi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transferului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tehnologic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în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scopul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introducerii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în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circuitul</a:t>
            </a:r>
            <a:r>
              <a:rPr lang="en-US" sz="1800" b="1" dirty="0">
                <a:solidFill>
                  <a:srgbClr val="26282A"/>
                </a:solidFill>
              </a:rPr>
              <a:t> economic a </a:t>
            </a:r>
            <a:r>
              <a:rPr lang="en-US" sz="1800" b="1" dirty="0" err="1">
                <a:solidFill>
                  <a:srgbClr val="26282A"/>
                </a:solidFill>
              </a:rPr>
              <a:t>rezultatelor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cercetării</a:t>
            </a:r>
            <a:r>
              <a:rPr lang="en-US" sz="1800" b="1" dirty="0">
                <a:solidFill>
                  <a:srgbClr val="26282A"/>
                </a:solidFill>
              </a:rPr>
              <a:t>, </a:t>
            </a:r>
            <a:r>
              <a:rPr lang="en-US" sz="1800" b="1" dirty="0" err="1">
                <a:solidFill>
                  <a:srgbClr val="26282A"/>
                </a:solidFill>
              </a:rPr>
              <a:t>transformate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în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produse</a:t>
            </a:r>
            <a:r>
              <a:rPr lang="en-US" sz="1800" b="1" dirty="0">
                <a:solidFill>
                  <a:srgbClr val="26282A"/>
                </a:solidFill>
              </a:rPr>
              <a:t>, </a:t>
            </a:r>
            <a:r>
              <a:rPr lang="en-US" sz="1800" b="1" dirty="0" err="1">
                <a:solidFill>
                  <a:srgbClr val="26282A"/>
                </a:solidFill>
              </a:rPr>
              <a:t>procese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şi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servicii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noi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sau</a:t>
            </a:r>
            <a:r>
              <a:rPr lang="en-US" sz="1800" b="1" dirty="0">
                <a:solidFill>
                  <a:srgbClr val="26282A"/>
                </a:solidFill>
              </a:rPr>
              <a:t> </a:t>
            </a:r>
            <a:r>
              <a:rPr lang="en-US" sz="1800" b="1" dirty="0" err="1">
                <a:solidFill>
                  <a:srgbClr val="26282A"/>
                </a:solidFill>
              </a:rPr>
              <a:t>îmbunătăţite</a:t>
            </a:r>
            <a:r>
              <a:rPr lang="en-US" sz="1800" b="1" dirty="0">
                <a:solidFill>
                  <a:srgbClr val="26282A"/>
                </a:solidFill>
              </a:rPr>
              <a:t>.</a:t>
            </a:r>
            <a:endParaRPr sz="1800" b="1" dirty="0">
              <a:solidFill>
                <a:srgbClr val="26282A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26282A"/>
              </a:solidFill>
            </a:endParaRPr>
          </a:p>
          <a:p>
            <a:pPr marL="182880" marR="0" lvl="0" indent="-92202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None/>
            </a:pPr>
            <a:endParaRPr sz="1300" dirty="0">
              <a:solidFill>
                <a:srgbClr val="444444"/>
              </a:solidFill>
            </a:endParaRPr>
          </a:p>
          <a:p>
            <a:pPr marL="182880" marR="0" lvl="0" indent="-92202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None/>
            </a:pPr>
            <a:endParaRPr sz="1300" dirty="0">
              <a:solidFill>
                <a:srgbClr val="444444"/>
              </a:solidFill>
            </a:endParaRPr>
          </a:p>
          <a:p>
            <a:pPr marL="182880" marR="0" lvl="0" indent="-92202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None/>
            </a:pPr>
            <a:r>
              <a:rPr lang="en-US" sz="1400" dirty="0" err="1"/>
              <a:t>Alte</a:t>
            </a:r>
            <a:r>
              <a:rPr lang="en-US" sz="1400" dirty="0"/>
              <a:t> </a:t>
            </a:r>
            <a:r>
              <a:rPr lang="en-US" sz="1400" dirty="0" err="1"/>
              <a:t>tipuri</a:t>
            </a:r>
            <a:r>
              <a:rPr lang="en-US" sz="1400" dirty="0"/>
              <a:t> de </a:t>
            </a:r>
            <a:r>
              <a:rPr lang="en-US" sz="1400" dirty="0" err="1"/>
              <a:t>entitati</a:t>
            </a:r>
            <a:r>
              <a:rPr lang="en-US" sz="1400" dirty="0"/>
              <a:t> </a:t>
            </a:r>
            <a:r>
              <a:rPr lang="en-US" sz="1400" dirty="0" err="1"/>
              <a:t>prevazute</a:t>
            </a:r>
            <a:r>
              <a:rPr lang="en-US" sz="1400" dirty="0"/>
              <a:t> de HG 406/2003</a:t>
            </a:r>
            <a:endParaRPr sz="1400" dirty="0"/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82A"/>
              </a:buClr>
              <a:buSzPts val="1200"/>
              <a:buFont typeface="Arial"/>
              <a:buChar char="❏"/>
            </a:pPr>
            <a:r>
              <a:rPr lang="en-US" sz="1200" b="1" dirty="0" err="1">
                <a:solidFill>
                  <a:srgbClr val="26282A"/>
                </a:solidFill>
              </a:rPr>
              <a:t>Centru</a:t>
            </a:r>
            <a:r>
              <a:rPr lang="en-US" sz="1200" b="1" dirty="0">
                <a:solidFill>
                  <a:srgbClr val="26282A"/>
                </a:solidFill>
              </a:rPr>
              <a:t> incubator de </a:t>
            </a:r>
            <a:r>
              <a:rPr lang="en-US" sz="1200" b="1" dirty="0" err="1">
                <a:solidFill>
                  <a:srgbClr val="26282A"/>
                </a:solidFill>
              </a:rPr>
              <a:t>afaceri</a:t>
            </a:r>
            <a:r>
              <a:rPr lang="en-US" sz="1200" b="1" dirty="0">
                <a:solidFill>
                  <a:srgbClr val="26282A"/>
                </a:solidFill>
              </a:rPr>
              <a:t> </a:t>
            </a:r>
            <a:r>
              <a:rPr lang="en-US" sz="1200" b="1" dirty="0" err="1">
                <a:solidFill>
                  <a:srgbClr val="26282A"/>
                </a:solidFill>
              </a:rPr>
              <a:t>inovativ</a:t>
            </a:r>
            <a:r>
              <a:rPr lang="en-US" sz="1200" dirty="0">
                <a:solidFill>
                  <a:srgbClr val="26282A"/>
                </a:solidFill>
              </a:rPr>
              <a:t> - </a:t>
            </a:r>
            <a:r>
              <a:rPr lang="en-US" sz="1200" dirty="0" err="1">
                <a:solidFill>
                  <a:srgbClr val="26282A"/>
                </a:solidFill>
              </a:rPr>
              <a:t>entitate</a:t>
            </a:r>
            <a:r>
              <a:rPr lang="en-US" sz="1200" dirty="0">
                <a:solidFill>
                  <a:srgbClr val="26282A"/>
                </a:solidFill>
              </a:rPr>
              <a:t> din </a:t>
            </a:r>
            <a:r>
              <a:rPr lang="en-US" sz="1200" dirty="0" err="1">
                <a:solidFill>
                  <a:srgbClr val="26282A"/>
                </a:solidFill>
              </a:rPr>
              <a:t>infrastructură</a:t>
            </a:r>
            <a:r>
              <a:rPr lang="en-US" sz="1200" dirty="0">
                <a:solidFill>
                  <a:srgbClr val="26282A"/>
                </a:solidFill>
              </a:rPr>
              <a:t> a </a:t>
            </a:r>
            <a:r>
              <a:rPr lang="en-US" sz="1200" dirty="0" err="1">
                <a:solidFill>
                  <a:srgbClr val="26282A"/>
                </a:solidFill>
              </a:rPr>
              <a:t>cărei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activitate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este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orientată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în</a:t>
            </a:r>
            <a:r>
              <a:rPr lang="en-US" sz="1200" dirty="0">
                <a:solidFill>
                  <a:srgbClr val="26282A"/>
                </a:solidFill>
              </a:rPr>
              <a:t> principal </a:t>
            </a:r>
            <a:r>
              <a:rPr lang="en-US" sz="1200" dirty="0" err="1">
                <a:solidFill>
                  <a:srgbClr val="26282A"/>
                </a:solidFill>
              </a:rPr>
              <a:t>către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facilitarea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iniţierii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şi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dezvoltării</a:t>
            </a:r>
            <a:r>
              <a:rPr lang="en-US" sz="1200" dirty="0">
                <a:solidFill>
                  <a:srgbClr val="26282A"/>
                </a:solidFill>
              </a:rPr>
              <a:t> de </a:t>
            </a:r>
            <a:r>
              <a:rPr lang="en-US" sz="1200" dirty="0" err="1">
                <a:solidFill>
                  <a:srgbClr val="26282A"/>
                </a:solidFill>
              </a:rPr>
              <a:t>noi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întreprinderi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inovative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bazate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pe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tehnologie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avansată</a:t>
            </a:r>
            <a:r>
              <a:rPr lang="en-US" sz="1200" dirty="0">
                <a:solidFill>
                  <a:srgbClr val="26282A"/>
                </a:solidFill>
              </a:rPr>
              <a:t>.</a:t>
            </a:r>
            <a:endParaRPr sz="1200" dirty="0">
              <a:solidFill>
                <a:srgbClr val="26282A"/>
              </a:solidFill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82A"/>
              </a:buClr>
              <a:buSzPts val="1200"/>
              <a:buFont typeface="Arial"/>
              <a:buChar char="❏"/>
            </a:pPr>
            <a:r>
              <a:rPr lang="en-US" sz="1200" b="1" dirty="0" err="1">
                <a:solidFill>
                  <a:srgbClr val="26282A"/>
                </a:solidFill>
              </a:rPr>
              <a:t>Centru</a:t>
            </a:r>
            <a:r>
              <a:rPr lang="en-US" sz="1200" b="1" dirty="0">
                <a:solidFill>
                  <a:srgbClr val="26282A"/>
                </a:solidFill>
              </a:rPr>
              <a:t> de </a:t>
            </a:r>
            <a:r>
              <a:rPr lang="en-US" sz="1200" b="1" dirty="0" err="1">
                <a:solidFill>
                  <a:srgbClr val="26282A"/>
                </a:solidFill>
              </a:rPr>
              <a:t>informare</a:t>
            </a:r>
            <a:r>
              <a:rPr lang="en-US" sz="1200" b="1" dirty="0">
                <a:solidFill>
                  <a:srgbClr val="26282A"/>
                </a:solidFill>
              </a:rPr>
              <a:t> </a:t>
            </a:r>
            <a:r>
              <a:rPr lang="en-US" sz="1200" b="1" dirty="0" err="1">
                <a:solidFill>
                  <a:srgbClr val="26282A"/>
                </a:solidFill>
              </a:rPr>
              <a:t>tehnologică</a:t>
            </a:r>
            <a:r>
              <a:rPr lang="en-US" sz="1200" b="1" dirty="0">
                <a:solidFill>
                  <a:srgbClr val="26282A"/>
                </a:solidFill>
              </a:rPr>
              <a:t> </a:t>
            </a:r>
            <a:r>
              <a:rPr lang="en-US" sz="1200" dirty="0">
                <a:solidFill>
                  <a:srgbClr val="26282A"/>
                </a:solidFill>
              </a:rPr>
              <a:t>- </a:t>
            </a:r>
            <a:r>
              <a:rPr lang="en-US" sz="1200" dirty="0" err="1">
                <a:solidFill>
                  <a:srgbClr val="26282A"/>
                </a:solidFill>
              </a:rPr>
              <a:t>entitate</a:t>
            </a:r>
            <a:r>
              <a:rPr lang="en-US" sz="1200" dirty="0">
                <a:solidFill>
                  <a:srgbClr val="26282A"/>
                </a:solidFill>
              </a:rPr>
              <a:t> din </a:t>
            </a:r>
            <a:r>
              <a:rPr lang="en-US" sz="1200" dirty="0" err="1">
                <a:solidFill>
                  <a:srgbClr val="26282A"/>
                </a:solidFill>
              </a:rPr>
              <a:t>infrastructură</a:t>
            </a:r>
            <a:r>
              <a:rPr lang="en-US" sz="1200" dirty="0">
                <a:solidFill>
                  <a:srgbClr val="26282A"/>
                </a:solidFill>
              </a:rPr>
              <a:t> care </a:t>
            </a:r>
            <a:r>
              <a:rPr lang="en-US" sz="1200" dirty="0" err="1">
                <a:solidFill>
                  <a:srgbClr val="26282A"/>
                </a:solidFill>
              </a:rPr>
              <a:t>desfăşoară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activităţi</a:t>
            </a:r>
            <a:r>
              <a:rPr lang="en-US" sz="1200" dirty="0">
                <a:solidFill>
                  <a:srgbClr val="26282A"/>
                </a:solidFill>
              </a:rPr>
              <a:t> de </a:t>
            </a:r>
            <a:r>
              <a:rPr lang="en-US" sz="1200" dirty="0" err="1">
                <a:solidFill>
                  <a:srgbClr val="26282A"/>
                </a:solidFill>
              </a:rPr>
              <a:t>diseminare</a:t>
            </a:r>
            <a:r>
              <a:rPr lang="en-US" sz="1200" dirty="0">
                <a:solidFill>
                  <a:srgbClr val="26282A"/>
                </a:solidFill>
              </a:rPr>
              <a:t> a </a:t>
            </a:r>
            <a:r>
              <a:rPr lang="en-US" sz="1200" dirty="0" err="1">
                <a:solidFill>
                  <a:srgbClr val="26282A"/>
                </a:solidFill>
              </a:rPr>
              <a:t>informaţiilor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referitoare</a:t>
            </a:r>
            <a:r>
              <a:rPr lang="en-US" sz="1200" dirty="0">
                <a:solidFill>
                  <a:srgbClr val="26282A"/>
                </a:solidFill>
              </a:rPr>
              <a:t> la </a:t>
            </a:r>
            <a:r>
              <a:rPr lang="en-US" sz="1200" dirty="0" err="1">
                <a:solidFill>
                  <a:srgbClr val="26282A"/>
                </a:solidFill>
              </a:rPr>
              <a:t>rezultatele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cercetării-dezvoltării</a:t>
            </a:r>
            <a:r>
              <a:rPr lang="en-US" sz="1200" dirty="0">
                <a:solidFill>
                  <a:srgbClr val="26282A"/>
                </a:solidFill>
              </a:rPr>
              <a:t>, </a:t>
            </a:r>
            <a:r>
              <a:rPr lang="en-US" sz="1200" dirty="0" err="1">
                <a:solidFill>
                  <a:srgbClr val="26282A"/>
                </a:solidFill>
              </a:rPr>
              <a:t>documentare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tehnologică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şi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instruire</a:t>
            </a:r>
            <a:r>
              <a:rPr lang="en-US" sz="1200" dirty="0">
                <a:solidFill>
                  <a:srgbClr val="26282A"/>
                </a:solidFill>
              </a:rPr>
              <a:t> a </a:t>
            </a:r>
            <a:r>
              <a:rPr lang="en-US" sz="1200" dirty="0" err="1">
                <a:solidFill>
                  <a:srgbClr val="26282A"/>
                </a:solidFill>
              </a:rPr>
              <a:t>agenţilor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economici</a:t>
            </a:r>
            <a:r>
              <a:rPr lang="en-US" sz="1200" dirty="0">
                <a:solidFill>
                  <a:srgbClr val="26282A"/>
                </a:solidFill>
              </a:rPr>
              <a:t>, </a:t>
            </a:r>
            <a:r>
              <a:rPr lang="en-US" sz="1200" dirty="0" err="1">
                <a:solidFill>
                  <a:srgbClr val="26282A"/>
                </a:solidFill>
              </a:rPr>
              <a:t>în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scopul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stimulării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valorificării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rezultatelor</a:t>
            </a:r>
            <a:r>
              <a:rPr lang="en-US" sz="1200" dirty="0">
                <a:solidFill>
                  <a:srgbClr val="26282A"/>
                </a:solidFill>
              </a:rPr>
              <a:t>, </a:t>
            </a:r>
            <a:r>
              <a:rPr lang="en-US" sz="1200" dirty="0" err="1">
                <a:solidFill>
                  <a:srgbClr val="26282A"/>
                </a:solidFill>
              </a:rPr>
              <a:t>creării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şi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dezvoltării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comportamentului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inovativ</a:t>
            </a:r>
            <a:r>
              <a:rPr lang="en-US" sz="1200" dirty="0">
                <a:solidFill>
                  <a:srgbClr val="26282A"/>
                </a:solidFill>
              </a:rPr>
              <a:t> al </a:t>
            </a:r>
            <a:r>
              <a:rPr lang="en-US" sz="1200" dirty="0" err="1">
                <a:solidFill>
                  <a:srgbClr val="26282A"/>
                </a:solidFill>
              </a:rPr>
              <a:t>mediului</a:t>
            </a:r>
            <a:r>
              <a:rPr lang="en-US" sz="1200" dirty="0">
                <a:solidFill>
                  <a:srgbClr val="26282A"/>
                </a:solidFill>
              </a:rPr>
              <a:t> socioeconomic.</a:t>
            </a:r>
            <a:endParaRPr sz="1200" dirty="0">
              <a:solidFill>
                <a:srgbClr val="26282A"/>
              </a:solidFill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82A"/>
              </a:buClr>
              <a:buSzPts val="1200"/>
              <a:buFont typeface="Arial"/>
              <a:buChar char="❏"/>
            </a:pPr>
            <a:r>
              <a:rPr lang="en-US" sz="1200" b="1" dirty="0" err="1">
                <a:solidFill>
                  <a:srgbClr val="26282A"/>
                </a:solidFill>
              </a:rPr>
              <a:t>Oficiu</a:t>
            </a:r>
            <a:r>
              <a:rPr lang="en-US" sz="1200" b="1" dirty="0">
                <a:solidFill>
                  <a:srgbClr val="26282A"/>
                </a:solidFill>
              </a:rPr>
              <a:t> de </a:t>
            </a:r>
            <a:r>
              <a:rPr lang="en-US" sz="1200" b="1" dirty="0" err="1">
                <a:solidFill>
                  <a:srgbClr val="26282A"/>
                </a:solidFill>
              </a:rPr>
              <a:t>legătură</a:t>
            </a:r>
            <a:r>
              <a:rPr lang="en-US" sz="1200" b="1" dirty="0">
                <a:solidFill>
                  <a:srgbClr val="26282A"/>
                </a:solidFill>
              </a:rPr>
              <a:t> cu </a:t>
            </a:r>
            <a:r>
              <a:rPr lang="en-US" sz="1200" b="1" dirty="0" err="1">
                <a:solidFill>
                  <a:srgbClr val="26282A"/>
                </a:solidFill>
              </a:rPr>
              <a:t>industria</a:t>
            </a:r>
            <a:r>
              <a:rPr lang="en-US" sz="1200" dirty="0">
                <a:solidFill>
                  <a:srgbClr val="26282A"/>
                </a:solidFill>
              </a:rPr>
              <a:t> - </a:t>
            </a:r>
            <a:r>
              <a:rPr lang="en-US" sz="1200" dirty="0" err="1">
                <a:solidFill>
                  <a:srgbClr val="26282A"/>
                </a:solidFill>
              </a:rPr>
              <a:t>entitate</a:t>
            </a:r>
            <a:r>
              <a:rPr lang="en-US" sz="1200" dirty="0">
                <a:solidFill>
                  <a:srgbClr val="26282A"/>
                </a:solidFill>
              </a:rPr>
              <a:t> din </a:t>
            </a:r>
            <a:r>
              <a:rPr lang="en-US" sz="1200" dirty="0" err="1">
                <a:solidFill>
                  <a:srgbClr val="26282A"/>
                </a:solidFill>
              </a:rPr>
              <a:t>infrastructură</a:t>
            </a:r>
            <a:r>
              <a:rPr lang="en-US" sz="1200" dirty="0">
                <a:solidFill>
                  <a:srgbClr val="26282A"/>
                </a:solidFill>
              </a:rPr>
              <a:t> al </a:t>
            </a:r>
            <a:r>
              <a:rPr lang="en-US" sz="1200" dirty="0" err="1">
                <a:solidFill>
                  <a:srgbClr val="26282A"/>
                </a:solidFill>
              </a:rPr>
              <a:t>cărei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obiect</a:t>
            </a:r>
            <a:r>
              <a:rPr lang="en-US" sz="1200" dirty="0">
                <a:solidFill>
                  <a:srgbClr val="26282A"/>
                </a:solidFill>
              </a:rPr>
              <a:t> de </a:t>
            </a:r>
            <a:r>
              <a:rPr lang="en-US" sz="1200" dirty="0" err="1">
                <a:solidFill>
                  <a:srgbClr val="26282A"/>
                </a:solidFill>
              </a:rPr>
              <a:t>activitate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constă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în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stabilirea</a:t>
            </a:r>
            <a:r>
              <a:rPr lang="en-US" sz="1200" dirty="0">
                <a:solidFill>
                  <a:srgbClr val="26282A"/>
                </a:solidFill>
              </a:rPr>
              <a:t>, </a:t>
            </a:r>
            <a:r>
              <a:rPr lang="en-US" sz="1200" dirty="0" err="1">
                <a:solidFill>
                  <a:srgbClr val="26282A"/>
                </a:solidFill>
              </a:rPr>
              <a:t>menţinerea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şi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extinderea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legăturilor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dintre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furnizorii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rezultatelor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cercetării-dezvoltării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şi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mediul</a:t>
            </a:r>
            <a:r>
              <a:rPr lang="en-US" sz="1200" dirty="0">
                <a:solidFill>
                  <a:srgbClr val="26282A"/>
                </a:solidFill>
              </a:rPr>
              <a:t> socioeconomic/</a:t>
            </a:r>
            <a:r>
              <a:rPr lang="en-US" sz="1200" dirty="0" err="1">
                <a:solidFill>
                  <a:srgbClr val="26282A"/>
                </a:solidFill>
              </a:rPr>
              <a:t>agenţii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economici</a:t>
            </a:r>
            <a:r>
              <a:rPr lang="en-US" sz="1200" dirty="0">
                <a:solidFill>
                  <a:srgbClr val="26282A"/>
                </a:solidFill>
              </a:rPr>
              <a:t>, </a:t>
            </a:r>
            <a:r>
              <a:rPr lang="en-US" sz="1200" dirty="0" err="1">
                <a:solidFill>
                  <a:srgbClr val="26282A"/>
                </a:solidFill>
              </a:rPr>
              <a:t>în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scopul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facilitării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transferului</a:t>
            </a:r>
            <a:r>
              <a:rPr lang="en-US" sz="1200" dirty="0">
                <a:solidFill>
                  <a:srgbClr val="26282A"/>
                </a:solidFill>
              </a:rPr>
              <a:t> </a:t>
            </a:r>
            <a:r>
              <a:rPr lang="en-US" sz="1200" dirty="0" err="1">
                <a:solidFill>
                  <a:srgbClr val="26282A"/>
                </a:solidFill>
              </a:rPr>
              <a:t>tehnologic</a:t>
            </a:r>
            <a:r>
              <a:rPr lang="en-US" sz="1200" dirty="0">
                <a:solidFill>
                  <a:srgbClr val="26282A"/>
                </a:solidFill>
              </a:rPr>
              <a:t>.</a:t>
            </a:r>
            <a:endParaRPr sz="1200" dirty="0">
              <a:solidFill>
                <a:srgbClr val="26282A"/>
              </a:solidFill>
            </a:endParaRPr>
          </a:p>
          <a:p>
            <a:pPr marL="182880" marR="0" lvl="0" indent="-92202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None/>
            </a:pPr>
            <a:endParaRPr sz="1679" dirty="0"/>
          </a:p>
          <a:p>
            <a:pPr marL="90678" lvl="0" indent="0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2628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0" lvl="0" indent="-92202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None/>
            </a:pPr>
            <a:endParaRPr sz="167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600" b="1" dirty="0" err="1"/>
              <a:t>Cadrul</a:t>
            </a:r>
            <a:r>
              <a:rPr lang="en-US" sz="3600" b="1" dirty="0"/>
              <a:t> legal de </a:t>
            </a:r>
            <a:r>
              <a:rPr lang="en-US" sz="3600" b="1" dirty="0" err="1"/>
              <a:t>funcționare</a:t>
            </a:r>
            <a:r>
              <a:rPr lang="en-US" sz="3600" b="1" dirty="0"/>
              <a:t> </a:t>
            </a:r>
            <a:r>
              <a:rPr lang="en-US" sz="3600" b="1" i="0" u="none" strike="noStrike" cap="none" dirty="0">
                <a:solidFill>
                  <a:schemeClr val="dk2"/>
                </a:solidFill>
                <a:sym typeface="Arial"/>
              </a:rPr>
              <a:t>E.T.T.</a:t>
            </a:r>
            <a:endParaRPr sz="3600" b="1" i="0" u="none" strike="noStrike" cap="none" dirty="0">
              <a:solidFill>
                <a:schemeClr val="dk2"/>
              </a:solidFill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457200" y="1340768"/>
            <a:ext cx="8574000" cy="331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2A76A7"/>
                </a:solidFill>
              </a:rPr>
              <a:t>HG 406/2003 </a:t>
            </a:r>
            <a:endParaRPr sz="1300" b="1" dirty="0">
              <a:solidFill>
                <a:srgbClr val="2A76A7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Etapele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procesului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evaluare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vederea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acreditării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și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obținerii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titlului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"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entitate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infrastructurii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sunt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>
              <a:solidFill>
                <a:srgbClr val="4444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lvl="0" indent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examinarea</a:t>
            </a:r>
            <a:r>
              <a:rPr lang="en-US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și</a:t>
            </a:r>
            <a:r>
              <a:rPr lang="en-US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evaluarea</a:t>
            </a:r>
            <a:r>
              <a:rPr lang="en-US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documentației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solicitate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autoritatea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stat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pentru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cercetare-dezvoltare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>
              <a:solidFill>
                <a:srgbClr val="4444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lvl="0" indent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autorizarea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provizorie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>
              <a:solidFill>
                <a:srgbClr val="4444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lvl="0" indent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audit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vederea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acreditării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>
              <a:solidFill>
                <a:srgbClr val="4444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lvl="0" indent="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acreditarea</a:t>
            </a:r>
            <a:r>
              <a:rPr lang="en-US" b="1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și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acordarea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titlului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"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entitate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dirty="0" err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infrastructurii</a:t>
            </a:r>
            <a:r>
              <a:rPr lang="en-US" dirty="0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".</a:t>
            </a:r>
          </a:p>
          <a:p>
            <a:pPr marL="0" lvl="0" indent="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300" b="1" dirty="0">
              <a:solidFill>
                <a:srgbClr val="2A76A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052" y="3827564"/>
            <a:ext cx="4846296" cy="26109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C:\Users\mihaipascalau\Desktop\ETT - UTCN\harta europei.jpg"/>
          <p:cNvPicPr preferRelativeResize="0"/>
          <p:nvPr/>
        </p:nvPicPr>
        <p:blipFill rotWithShape="1">
          <a:blip r:embed="rId3">
            <a:alphaModFix amt="44000"/>
          </a:blip>
          <a:srcRect r="21929"/>
          <a:stretch/>
        </p:blipFill>
        <p:spPr>
          <a:xfrm>
            <a:off x="4347650" y="1115725"/>
            <a:ext cx="4796351" cy="47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4496" y="2132856"/>
            <a:ext cx="5188500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latin typeface="+mn-lt"/>
                <a:cs typeface="Aharoni" panose="02010803020104030203" pitchFamily="2" charset="-79"/>
              </a:rPr>
              <a:t>III. STUDII DE CAZ</a:t>
            </a:r>
            <a:endParaRPr sz="3600" b="1" dirty="0">
              <a:solidFill>
                <a:srgbClr val="000000"/>
              </a:solidFill>
              <a:latin typeface="+mn-lt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C:\Users\mihaipascalau\Desktop\ETT - UTCN\harta europei.jpg"/>
          <p:cNvPicPr preferRelativeResize="0"/>
          <p:nvPr/>
        </p:nvPicPr>
        <p:blipFill rotWithShape="1">
          <a:blip r:embed="rId3">
            <a:alphaModFix/>
          </a:blip>
          <a:srcRect r="21929"/>
          <a:stretch/>
        </p:blipFill>
        <p:spPr>
          <a:xfrm>
            <a:off x="4347650" y="1115725"/>
            <a:ext cx="4796351" cy="47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>
            <a:off x="7311364" y="3687701"/>
            <a:ext cx="462300" cy="4626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381000" y="3218791"/>
            <a:ext cx="33837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sym typeface="Arial"/>
              </a:rPr>
              <a:t>REPUBLICA CEH</a:t>
            </a:r>
            <a:r>
              <a:rPr lang="en-US" sz="2800" b="1" dirty="0"/>
              <a:t>Ă</a:t>
            </a:r>
            <a:endParaRPr sz="2800" b="1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533400" y="1224200"/>
            <a:ext cx="8229600" cy="4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rebuchet MS"/>
              <a:buNone/>
            </a:pPr>
            <a:r>
              <a:rPr lang="en-US" sz="4000" b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381000" y="770050"/>
            <a:ext cx="2687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sym typeface="Arial"/>
              </a:rPr>
              <a:t>REPUBLICA CEH</a:t>
            </a:r>
            <a:r>
              <a:rPr lang="en-US" sz="1800" b="1" dirty="0"/>
              <a:t>Ă</a:t>
            </a:r>
            <a:endParaRPr sz="1800" b="1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31" name="Shape 131" descr="C:\Users\mihaipascalau\Desktop\ETT - UTCN\Academia de stiinte din Cehia\ceh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567768"/>
            <a:ext cx="7032933" cy="366131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3224294" y="29048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4728630" y="25958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3276600" y="29810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3280830" y="31334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3357030" y="29006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3236496" y="44246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5334000" y="44246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5410200" y="44246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3810000" y="18338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6328830" y="40436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3276600" y="28244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4648200" y="29048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6252630" y="42764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5334000" y="43484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5867400" y="35864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6862230" y="32054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5410200" y="43484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2209800" y="3205400"/>
            <a:ext cx="72000" cy="72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6812912" y="6025169"/>
            <a:ext cx="2235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Centre de transfer tehnologic</a:t>
            </a: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6561660" y="6083974"/>
            <a:ext cx="144000" cy="14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387238" y="953500"/>
            <a:ext cx="8229600" cy="4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rebuchet MS"/>
              <a:buNone/>
            </a:pPr>
            <a:r>
              <a:rPr lang="en-US" sz="4000" b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234853" y="645725"/>
            <a:ext cx="5028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CENTRUL DE TRANSFER TEHNOLOGIC 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ACADAMIEI DE STIINTE DIN CEHIA</a:t>
            </a:r>
            <a:endParaRPr lang="ro-RO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ro-RO" sz="1800" b="1" dirty="0"/>
              <a:t>- Praga, Cehia - </a:t>
            </a:r>
          </a:p>
        </p:txBody>
      </p:sp>
      <p:pic>
        <p:nvPicPr>
          <p:cNvPr id="158" name="Shape 158" descr="C:\Users\mihaipascalau\Desktop\ETT - UTCN\Academia de stiinte din Cehia\cehia.PNG"/>
          <p:cNvPicPr preferRelativeResize="0"/>
          <p:nvPr/>
        </p:nvPicPr>
        <p:blipFill rotWithShape="1">
          <a:blip r:embed="rId3">
            <a:alphaModFix/>
          </a:blip>
          <a:srcRect r="10674"/>
          <a:stretch/>
        </p:blipFill>
        <p:spPr>
          <a:xfrm>
            <a:off x="4832238" y="2289890"/>
            <a:ext cx="407693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234838" y="2129778"/>
            <a:ext cx="5257800" cy="34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Denumire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</a:t>
            </a: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CeTTAV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–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Centrul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transfer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tehnologic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al 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Academiei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	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o-RO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tiin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</a:t>
            </a:r>
            <a:endParaRPr lang="en-US"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Obiect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activitate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endParaRPr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Sisteme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pentru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industria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energie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nuclear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Conversie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eficient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energie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stocarea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acesteia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Sisteme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preven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protec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mpotriva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dezastrelor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naturale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Cercetare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materiale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bazate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metal,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ceramic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	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compozite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Metode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tehnici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diagnosticare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tate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Alimente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viitor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Diversitatea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viie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tatea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ecosistemelor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Molecule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materiale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pentru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via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6178438" y="31273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8190749" y="4992469"/>
            <a:ext cx="662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Praga</a:t>
            </a: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8083438" y="50683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381000" y="1443907"/>
            <a:ext cx="5029200" cy="3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Personal: </a:t>
            </a:r>
            <a:endParaRPr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- 5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agaja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- 3 283 de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cercert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tori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 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Coordonator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Academia de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tiin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din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Republica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Ceh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(ASCR) 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2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programul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AV21(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programa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strategic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colaborare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contract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cercetare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colaborativ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sponsorizarea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cercet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rii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utilizarea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propriet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intelectuale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crearea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alte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centre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transfer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tehnologic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incubatoare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companii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spin-off (start-up)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suport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prin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expertiza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dob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ndit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 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Venituri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financiare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din </a:t>
            </a: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licen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117,27 </a:t>
            </a: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milioane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Euro 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(2015)</a:t>
            </a:r>
            <a:endParaRPr lang="ro-RO"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Brevete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realizate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endParaRPr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- 63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brevete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(2014)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- 89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brevete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(2015)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8" name="Shape 168" descr="C:\Users\mihaipascalau\Desktop\ETT - UTCN\Academia de stiinte din Cehia\1200px-Prague_Academy_Sc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3826" y="1051300"/>
            <a:ext cx="3629099" cy="442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381000" y="1813188"/>
            <a:ext cx="51054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Extras din </a:t>
            </a: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Strategia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AV21 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programele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cercetare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propuse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endParaRPr lang="ro-RO"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Speran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riscuri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ale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erei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digitale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Sisteme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energie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nuclear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Stocarea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transformarea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eficient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energiei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Pericole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naturale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materiale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bazate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ceramic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metale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compozite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Metode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tehnici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diagnosticare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Calitatea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vie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tate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boal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Alimente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pentru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viitor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Diversitatea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vie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ecosistemelor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Molecule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materiale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pentru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via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Europa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statul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ntre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barbarism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civiliza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ie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Memorie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era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digital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Politici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publice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eficiente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societate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contemporan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Forme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func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ale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comunic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rii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633412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Conflictele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globale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contextele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locale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200"/>
              <a:buFont typeface="Arial"/>
              <a:buNone/>
            </a:pP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4" name="Shape 174" descr="C:\Users\mihaipascalau\Desktop\ETT - UTCN\Academia de stiinte din Cehia\1200px-Prague_Academy_Sc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3826" y="1051300"/>
            <a:ext cx="3629099" cy="442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1359449" y="424150"/>
            <a:ext cx="6425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CENTRUL DE TRANSFER TEHNOLOGIC 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INSTITUTULUI DE CHIMIE ORGANIC</a:t>
            </a:r>
            <a:r>
              <a:rPr lang="en-US" sz="1800" b="1" dirty="0"/>
              <a:t>Ă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/>
              <a:t>Ș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BIOCHIMIE</a:t>
            </a:r>
            <a:endParaRPr lang="ro-RO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/>
              <a:t>- Praga, Cehia - 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Shape 180" descr="C:\Users\mihaipascalau\Desktop\ETT - UTCN\IOCBBT Cehia\IMG_9611-1100x7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9450" y="1454125"/>
            <a:ext cx="6791950" cy="4525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381000" y="2547878"/>
            <a:ext cx="5257800" cy="24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Denumire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	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IOCB TTO Ltd.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Biroul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transfer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tehnologic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           al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Insitutului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Chimie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Organi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Biochimie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Obiect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activitate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Biotehnologii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Infec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Inflama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Neurologie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-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Oncologie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Coordonator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Institutul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Chimie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Organic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Biochimie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AS CR</a:t>
            </a:r>
            <a:endParaRPr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Venituri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financiare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din 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licen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3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116,67 </a:t>
            </a:r>
            <a:r>
              <a:rPr lang="en-US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milioane</a:t>
            </a:r>
            <a:r>
              <a:rPr lang="en-US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Euro </a:t>
            </a:r>
            <a:r>
              <a:rPr lang="en-US" sz="13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(2015)</a:t>
            </a:r>
            <a:endParaRPr sz="13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381001" y="604625"/>
            <a:ext cx="6290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CENTRUL DE TRANSFER TEHNOLOGIC 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INSTITUTULUI DE CHIMIE ORGANIC</a:t>
            </a:r>
            <a:r>
              <a:rPr lang="en-US" sz="1800" b="1" dirty="0"/>
              <a:t>Ă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/>
              <a:t>Ș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BIOCHIMIE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Shape 187" descr="C:\Users\mihaipascalau\Desktop\ETT - UTCN\IOCBBT Cehia\IMG_9611-1100x7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2547878"/>
            <a:ext cx="3742281" cy="2493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507288" cy="4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8140" rtl="0">
              <a:spcBef>
                <a:spcPts val="480"/>
              </a:spcBef>
              <a:spcAft>
                <a:spcPts val="0"/>
              </a:spcAft>
              <a:buSzPts val="2040"/>
              <a:buAutoNum type="romanUcPeriod"/>
            </a:pPr>
            <a:endParaRPr lang="ro-RO" dirty="0"/>
          </a:p>
          <a:p>
            <a:pPr marL="457200" lvl="0" indent="-358140" rtl="0">
              <a:spcBef>
                <a:spcPts val="480"/>
              </a:spcBef>
              <a:spcAft>
                <a:spcPts val="0"/>
              </a:spcAft>
              <a:buSzPts val="2040"/>
              <a:buAutoNum type="romanUcPeriod"/>
            </a:pPr>
            <a:r>
              <a:rPr lang="ro-RO" dirty="0"/>
              <a:t>Context</a:t>
            </a:r>
          </a:p>
          <a:p>
            <a:pPr marL="457200" lvl="0" indent="-358140" rtl="0">
              <a:spcBef>
                <a:spcPts val="480"/>
              </a:spcBef>
              <a:spcAft>
                <a:spcPts val="0"/>
              </a:spcAft>
              <a:buSzPts val="2040"/>
              <a:buAutoNum type="romanUcPeriod"/>
            </a:pPr>
            <a:r>
              <a:rPr lang="en-US" dirty="0" err="1"/>
              <a:t>Cadrul</a:t>
            </a:r>
            <a:r>
              <a:rPr lang="en-US" dirty="0"/>
              <a:t> legal de </a:t>
            </a:r>
            <a:r>
              <a:rPr lang="en-US" dirty="0" err="1"/>
              <a:t>funcționare</a:t>
            </a:r>
            <a:r>
              <a:rPr lang="en-US" dirty="0"/>
              <a:t> a E.T.T.</a:t>
            </a:r>
            <a:endParaRPr lang="ro-RO" dirty="0"/>
          </a:p>
          <a:p>
            <a:pPr marL="457200" lvl="0" indent="-358140" rtl="0">
              <a:spcBef>
                <a:spcPts val="480"/>
              </a:spcBef>
              <a:spcAft>
                <a:spcPts val="0"/>
              </a:spcAft>
              <a:buSzPts val="2040"/>
              <a:buAutoNum type="romanUcPeriod"/>
            </a:pPr>
            <a:r>
              <a:rPr lang="en-US" dirty="0" err="1"/>
              <a:t>Studii</a:t>
            </a:r>
            <a:r>
              <a:rPr lang="en-US" dirty="0"/>
              <a:t> de </a:t>
            </a:r>
            <a:r>
              <a:rPr lang="en-US" dirty="0" err="1"/>
              <a:t>caz</a:t>
            </a:r>
            <a:r>
              <a:rPr lang="en-US" dirty="0"/>
              <a:t> </a:t>
            </a:r>
            <a:endParaRPr dirty="0"/>
          </a:p>
          <a:p>
            <a:pPr marL="457200" lvl="0" indent="-358140" rtl="0">
              <a:spcBef>
                <a:spcPts val="0"/>
              </a:spcBef>
              <a:spcAft>
                <a:spcPts val="0"/>
              </a:spcAft>
              <a:buSzPts val="2040"/>
              <a:buAutoNum type="romanUcPeriod"/>
            </a:pPr>
            <a:r>
              <a:rPr lang="en-US" dirty="0" err="1"/>
              <a:t>Ecosistemul</a:t>
            </a:r>
            <a:r>
              <a:rPr lang="en-US" dirty="0"/>
              <a:t> E.T.T.</a:t>
            </a:r>
            <a:endParaRPr dirty="0"/>
          </a:p>
          <a:p>
            <a:pPr marL="457200" lvl="0" indent="-358140" rtl="0">
              <a:spcBef>
                <a:spcPts val="0"/>
              </a:spcBef>
              <a:spcAft>
                <a:spcPts val="0"/>
              </a:spcAft>
              <a:buSzPts val="2040"/>
              <a:buAutoNum type="romanUcPeriod"/>
            </a:pPr>
            <a:r>
              <a:rPr lang="en-US" dirty="0" err="1"/>
              <a:t>Ghidul</a:t>
            </a:r>
            <a:r>
              <a:rPr lang="en-US" dirty="0"/>
              <a:t> </a:t>
            </a:r>
            <a:r>
              <a:rPr lang="en-US" dirty="0" err="1"/>
              <a:t>solicitantului</a:t>
            </a:r>
            <a:endParaRPr dirty="0"/>
          </a:p>
          <a:p>
            <a:pPr>
              <a:spcBef>
                <a:spcPts val="0"/>
              </a:spcBef>
              <a:buFont typeface="Arial"/>
              <a:buAutoNum type="romanUcPeriod"/>
            </a:pPr>
            <a:r>
              <a:rPr lang="ro-RO" dirty="0"/>
              <a:t>Propuneri de f</a:t>
            </a:r>
            <a:r>
              <a:rPr lang="en-US" dirty="0"/>
              <a:t>un</a:t>
            </a:r>
            <a:r>
              <a:rPr lang="ro-RO" dirty="0" err="1"/>
              <a:t>cțiuni</a:t>
            </a:r>
            <a:r>
              <a:rPr lang="ro-RO" dirty="0"/>
              <a:t> pentru E.T.T, identificate în cadrul UTCN </a:t>
            </a:r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 err="1"/>
              <a:t>Structura</a:t>
            </a:r>
            <a:r>
              <a:rPr lang="ro-RO" b="1" dirty="0"/>
              <a:t> prezentării</a:t>
            </a:r>
            <a:endParaRPr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4525944"/>
            <a:ext cx="3816424" cy="216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2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395536" y="1978840"/>
            <a:ext cx="44958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Brevete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o-RO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ovesti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succes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Medicamente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antivirale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noi</a:t>
            </a:r>
            <a:endParaRPr lang="ro-RO" sz="1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Medicamente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peptice</a:t>
            </a:r>
            <a:endParaRPr lang="ro-RO" sz="1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Descoperirea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substan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naturale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Dermazulen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400"/>
              <a:buFont typeface="Arial"/>
              <a:buNone/>
            </a:pPr>
            <a:endParaRPr sz="1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Dezvoltarea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</a:t>
            </a:r>
            <a:r>
              <a:rPr lang="en-US" sz="14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companii</a:t>
            </a:r>
            <a:r>
              <a:rPr lang="en-US" sz="1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tip spin-off (start-up)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marR="0" lvl="1" indent="-171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Okapi Sciences Inc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–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tehnologii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inovatoare</a:t>
            </a:r>
            <a:endParaRPr sz="1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1400"/>
              <a:buFont typeface="Arial"/>
              <a:buNone/>
            </a:pP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Shape 193" descr="C:\Users\mihaipascalau\Desktop\ETT - UTCN\IOCBBT Cehia\IMG_9611-1100x7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3784" y="1978840"/>
            <a:ext cx="4011488" cy="29087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86"/>
          <p:cNvSpPr txBox="1"/>
          <p:nvPr/>
        </p:nvSpPr>
        <p:spPr>
          <a:xfrm>
            <a:off x="381001" y="604625"/>
            <a:ext cx="6290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CENTRUL DE TRANSFER TEHNOLOGIC </a:t>
            </a:r>
            <a:endParaRPr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 INSTITUTULUI DE CHIMIE ORGANIC</a:t>
            </a:r>
            <a:r>
              <a:rPr lang="en-US" sz="1800" b="1" dirty="0"/>
              <a:t>Ă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/>
              <a:t>Ș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BIOCHIMIE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 descr="C:\Users\mihaipascalau\Desktop\ETT - UTCN\harta europei.jpg"/>
          <p:cNvPicPr preferRelativeResize="0"/>
          <p:nvPr/>
        </p:nvPicPr>
        <p:blipFill rotWithShape="1">
          <a:blip r:embed="rId3">
            <a:alphaModFix/>
          </a:blip>
          <a:srcRect r="21929"/>
          <a:stretch/>
        </p:blipFill>
        <p:spPr>
          <a:xfrm>
            <a:off x="4347650" y="1115725"/>
            <a:ext cx="4796351" cy="47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6320764" y="3459101"/>
            <a:ext cx="462300" cy="4626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381000" y="3218791"/>
            <a:ext cx="33837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OLANDA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 descr="C:\Users\mihaipascalau\Desktop\ETT - UTCN\Wageningen\ddaf6604-93ef-4a72-b8ff-be9016e55fde_Web 72 DPI-Campus GA--20131010-DSC_7814_22885895_674x36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950" y="1493900"/>
            <a:ext cx="8041750" cy="43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575000" y="508700"/>
            <a:ext cx="80577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CENTRUL DE CERCETARE AL UNIVERSIT</a:t>
            </a:r>
            <a:r>
              <a:rPr lang="en-US" sz="1800" b="1" dirty="0"/>
              <a:t>ĂȚ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 WAGENINGEN </a:t>
            </a:r>
            <a:endParaRPr lang="ro-RO" sz="18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OLANDA</a:t>
            </a:r>
            <a:r>
              <a:rPr lang="ro-RO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 descr="C:\Users\mihaipascalau\Desktop\ETT - UTCN\Wageningen\2bfb7db2-bedd-4ed6-9255-4cf04331211d_Or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000" y="1092650"/>
            <a:ext cx="8057701" cy="541375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575000" y="508700"/>
            <a:ext cx="80577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CENTRUL DE CERCETARE AL UNIVERSIT</a:t>
            </a:r>
            <a:r>
              <a:rPr lang="en-US" sz="1800" b="1" dirty="0"/>
              <a:t>ĂȚ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 WAGENINGEN </a:t>
            </a:r>
            <a:endParaRPr lang="ro-RO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o-RO" sz="1800" b="1" dirty="0"/>
              <a:t>-OLANDA-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 descr="C:\Users\mihaipascalau\Desktop\ETT - UTCN\Wageningen\2bfb7db2-bedd-4ed6-9255-4cf04331211d_Orion.jpg"/>
          <p:cNvPicPr preferRelativeResize="0"/>
          <p:nvPr/>
        </p:nvPicPr>
        <p:blipFill rotWithShape="1">
          <a:blip r:embed="rId3">
            <a:alphaModFix/>
          </a:blip>
          <a:srcRect l="15675" b="26530"/>
          <a:stretch/>
        </p:blipFill>
        <p:spPr>
          <a:xfrm>
            <a:off x="0" y="345900"/>
            <a:ext cx="9144000" cy="65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381000" y="914400"/>
            <a:ext cx="7244100" cy="50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Denumire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	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WUR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Wageningen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University and Research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Obiect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activitate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dirty="0" err="1"/>
              <a:t>ă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dirty="0" err="1"/>
              <a:t>ă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tate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</a:t>
            </a:r>
            <a:r>
              <a:rPr lang="en-US" dirty="0" err="1"/>
              <a:t>ă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(Towards a Global one health)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Combatarea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foametei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(Zero hunger)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Nutri</a:t>
            </a:r>
            <a:r>
              <a:rPr lang="en-US" dirty="0" err="1"/>
              <a:t>ț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/>
              <a:t>ș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dirty="0" err="1"/>
              <a:t>ă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dirty="0" err="1"/>
              <a:t>ă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tate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(Nutrition &amp; Health)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</a:t>
            </a:r>
            <a:r>
              <a:rPr lang="en-US" dirty="0" err="1"/>
              <a:t>ț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dirty="0" err="1"/>
              <a:t>â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ncare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(Food production)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</a:t>
            </a:r>
            <a:r>
              <a:rPr lang="en-US" dirty="0" err="1"/>
              <a:t>ț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ii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Metropolitane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(Metropolitan Solutions)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Economie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circular</a:t>
            </a:r>
            <a:r>
              <a:rPr lang="en-US" dirty="0" err="1"/>
              <a:t>ă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/>
              <a:t>ș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biobazat</a:t>
            </a:r>
            <a:r>
              <a:rPr lang="en-US" dirty="0" err="1"/>
              <a:t>ă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(Circular &amp;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Biobased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Economy)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Zone de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coast</a:t>
            </a:r>
            <a:r>
              <a:rPr lang="en-US" dirty="0" err="1"/>
              <a:t>ă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/>
              <a:t>ș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dirty="0" err="1"/>
              <a:t>ă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(Coast &amp; Sea)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</a:t>
            </a:r>
            <a:r>
              <a:rPr lang="en-US" dirty="0" err="1"/>
              <a:t>ă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/>
              <a:t>ș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Peisagistic</a:t>
            </a:r>
            <a:r>
              <a:rPr lang="en-US" dirty="0" err="1"/>
              <a:t>ă</a:t>
            </a:r>
            <a:endParaRPr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Schimb</a:t>
            </a:r>
            <a:r>
              <a:rPr lang="en-US" dirty="0" err="1"/>
              <a:t>ă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Climatice</a:t>
            </a:r>
            <a:endParaRPr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Departamente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Alimenta</a:t>
            </a:r>
            <a:r>
              <a:rPr lang="en-US" dirty="0" err="1"/>
              <a:t>ț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/>
              <a:t>ș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Cercetare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biologic</a:t>
            </a:r>
            <a:r>
              <a:rPr lang="en-US" dirty="0" err="1"/>
              <a:t>ă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 err="1"/>
              <a:t>Ș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tiin</a:t>
            </a:r>
            <a:r>
              <a:rPr lang="en-US" dirty="0" err="1"/>
              <a:t>ț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Cercetarea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Animalelor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 err="1">
                <a:solidFill>
                  <a:schemeClr val="dk1"/>
                </a:solidFill>
              </a:rPr>
              <a:t>Știința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Cercetarea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Mediului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 err="1">
                <a:solidFill>
                  <a:schemeClr val="dk1"/>
                </a:solidFill>
              </a:rPr>
              <a:t>Știința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Cercetarea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/>
              <a:t>P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lantelor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 err="1">
                <a:solidFill>
                  <a:schemeClr val="dk1"/>
                </a:solidFill>
              </a:rPr>
              <a:t>Științele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sociale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/>
              <a:t>ș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cercetare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economic</a:t>
            </a:r>
            <a:r>
              <a:rPr lang="en-US" dirty="0" err="1"/>
              <a:t>ă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Centru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dezvoltare</a:t>
            </a:r>
            <a:r>
              <a:rPr lang="en-US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inovativ</a:t>
            </a:r>
            <a:r>
              <a:rPr lang="en-US" dirty="0" err="1"/>
              <a:t>ă</a:t>
            </a:r>
            <a:endParaRPr dirty="0"/>
          </a:p>
          <a:p>
            <a:pPr marL="1778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Coordonator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b="1" dirty="0" err="1">
                <a:solidFill>
                  <a:srgbClr val="000000"/>
                </a:solidFill>
              </a:rPr>
              <a:t>Universitatea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Wageningen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6085150" y="1145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</a:rPr>
              <a:t>Venituri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err="1">
                <a:solidFill>
                  <a:schemeClr val="dk1"/>
                </a:solidFill>
              </a:rPr>
              <a:t>anuale</a:t>
            </a:r>
            <a:r>
              <a:rPr lang="en-US" sz="2400" dirty="0">
                <a:solidFill>
                  <a:schemeClr val="dk1"/>
                </a:solidFill>
              </a:rPr>
              <a:t>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635 </a:t>
            </a:r>
            <a:r>
              <a:rPr lang="en-US" sz="2400" b="1" dirty="0" err="1">
                <a:solidFill>
                  <a:schemeClr val="dk1"/>
                </a:solidFill>
              </a:rPr>
              <a:t>milioane</a:t>
            </a:r>
            <a:r>
              <a:rPr lang="en-US" sz="2400" b="1" dirty="0">
                <a:solidFill>
                  <a:schemeClr val="dk1"/>
                </a:solidFill>
              </a:rPr>
              <a:t> Euro (2015)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 descr="C:\Users\mihaipascalau\Desktop\ETT - UTCN\harta europei.jpg"/>
          <p:cNvPicPr preferRelativeResize="0"/>
          <p:nvPr/>
        </p:nvPicPr>
        <p:blipFill rotWithShape="1">
          <a:blip r:embed="rId3">
            <a:alphaModFix/>
          </a:blip>
          <a:srcRect r="21929"/>
          <a:stretch/>
        </p:blipFill>
        <p:spPr>
          <a:xfrm>
            <a:off x="4347650" y="1115725"/>
            <a:ext cx="4796351" cy="47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381000" y="3218791"/>
            <a:ext cx="33837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FRANTA</a:t>
            </a:r>
            <a:endParaRPr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6257839" y="3944476"/>
            <a:ext cx="462300" cy="4626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058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817975"/>
            <a:ext cx="9144000" cy="472674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381000" y="914400"/>
            <a:ext cx="8369100" cy="55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Parteneriat</a:t>
            </a:r>
            <a:r>
              <a:rPr lang="en-US" b="1" dirty="0"/>
              <a:t>: </a:t>
            </a:r>
            <a:r>
              <a:rPr lang="en-US" dirty="0" err="1"/>
              <a:t>Universitatea</a:t>
            </a:r>
            <a:r>
              <a:rPr lang="en-US" dirty="0"/>
              <a:t> din Lorraine </a:t>
            </a:r>
            <a:r>
              <a:rPr lang="en-US" dirty="0" err="1"/>
              <a:t>împreună</a:t>
            </a:r>
            <a:r>
              <a:rPr lang="en-US" dirty="0"/>
              <a:t> cu </a:t>
            </a:r>
            <a:r>
              <a:rPr lang="en-US" dirty="0" err="1"/>
              <a:t>Universitatea</a:t>
            </a:r>
            <a:r>
              <a:rPr lang="en-US" dirty="0"/>
              <a:t> Paul-Verlaine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Locații</a:t>
            </a:r>
            <a:r>
              <a:rPr lang="en-US" b="1" dirty="0"/>
              <a:t>:</a:t>
            </a:r>
            <a:r>
              <a:rPr lang="en-US" dirty="0"/>
              <a:t> Metz </a:t>
            </a:r>
            <a:r>
              <a:rPr lang="en-US" dirty="0" err="1"/>
              <a:t>si</a:t>
            </a:r>
            <a:r>
              <a:rPr lang="en-US" dirty="0"/>
              <a:t> Nancy (</a:t>
            </a:r>
            <a:r>
              <a:rPr lang="en-US" dirty="0" err="1"/>
              <a:t>Regiunea</a:t>
            </a:r>
            <a:r>
              <a:rPr lang="en-US" dirty="0"/>
              <a:t> Lorraine)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Obiect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activitate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naturale</a:t>
            </a:r>
            <a:r>
              <a:rPr lang="en-US" dirty="0"/>
              <a:t>,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materiale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 err="1"/>
              <a:t>Inginerie</a:t>
            </a:r>
            <a:r>
              <a:rPr lang="en-US" dirty="0"/>
              <a:t> </a:t>
            </a:r>
            <a:r>
              <a:rPr lang="en-US" dirty="0" err="1"/>
              <a:t>lingvistică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cunoaștere</a:t>
            </a:r>
            <a:r>
              <a:rPr lang="en-US" dirty="0"/>
              <a:t> </a:t>
            </a:r>
            <a:r>
              <a:rPr lang="en-US" dirty="0" err="1"/>
              <a:t>tehnologică</a:t>
            </a:r>
            <a:endParaRPr dirty="0"/>
          </a:p>
          <a:p>
            <a:pPr marL="3492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 err="1"/>
              <a:t>Inginerie</a:t>
            </a:r>
            <a:r>
              <a:rPr lang="en-US" dirty="0"/>
              <a:t> </a:t>
            </a:r>
            <a:r>
              <a:rPr lang="en-US" dirty="0" err="1"/>
              <a:t>moleculară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sănătate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Laboratoare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3492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 err="1"/>
              <a:t>DynAMic</a:t>
            </a:r>
            <a:r>
              <a:rPr lang="en-US" b="1" dirty="0"/>
              <a:t>: </a:t>
            </a:r>
            <a:r>
              <a:rPr lang="en-US" dirty="0" err="1"/>
              <a:t>Dinamica</a:t>
            </a:r>
            <a:r>
              <a:rPr lang="en-US" dirty="0"/>
              <a:t> </a:t>
            </a:r>
            <a:r>
              <a:rPr lang="en-US" dirty="0" err="1"/>
              <a:t>genomului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adaptarea</a:t>
            </a:r>
            <a:r>
              <a:rPr lang="en-US" dirty="0"/>
              <a:t> </a:t>
            </a:r>
            <a:r>
              <a:rPr lang="en-US" dirty="0" err="1"/>
              <a:t>microbiană</a:t>
            </a:r>
            <a:endParaRPr dirty="0"/>
          </a:p>
          <a:p>
            <a:pPr marL="349250" lvl="0" indent="-184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/>
              <a:t>EEF: </a:t>
            </a:r>
            <a:r>
              <a:rPr lang="en-US" dirty="0" err="1"/>
              <a:t>Ecologia</a:t>
            </a:r>
            <a:r>
              <a:rPr lang="en-US" dirty="0"/>
              <a:t> </a:t>
            </a:r>
            <a:r>
              <a:rPr lang="en-US" dirty="0" err="1"/>
              <a:t>pădurilor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ecofiziologie</a:t>
            </a:r>
            <a:endParaRPr dirty="0"/>
          </a:p>
          <a:p>
            <a:pPr marL="349250" lvl="0" indent="-184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/>
              <a:t>IAM: </a:t>
            </a:r>
            <a:r>
              <a:rPr lang="en-US" dirty="0" err="1"/>
              <a:t>Interacțiunile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arbori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microorganisme</a:t>
            </a:r>
            <a:endParaRPr dirty="0"/>
          </a:p>
          <a:p>
            <a:pPr marL="349250" lvl="0" indent="-184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/>
              <a:t>LAE: </a:t>
            </a:r>
            <a:r>
              <a:rPr lang="en-US" dirty="0" err="1"/>
              <a:t>Agronomie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Mediu</a:t>
            </a:r>
            <a:endParaRPr dirty="0"/>
          </a:p>
          <a:p>
            <a:pPr marL="349250" lvl="0" indent="-184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 err="1"/>
              <a:t>LIBio</a:t>
            </a:r>
            <a:r>
              <a:rPr lang="en-US" dirty="0"/>
              <a:t>: </a:t>
            </a:r>
            <a:r>
              <a:rPr lang="en-US" dirty="0" err="1"/>
              <a:t>Inginerie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Biomolecule</a:t>
            </a:r>
            <a:endParaRPr dirty="0"/>
          </a:p>
          <a:p>
            <a:pPr marL="349250" lvl="0" indent="-184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/>
              <a:t>URAFPA: </a:t>
            </a:r>
            <a:r>
              <a:rPr lang="en-US" dirty="0" err="1"/>
              <a:t>Animale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funcționalitatea</a:t>
            </a:r>
            <a:r>
              <a:rPr lang="en-US" dirty="0"/>
              <a:t> </a:t>
            </a:r>
            <a:r>
              <a:rPr lang="en-US" dirty="0" err="1"/>
              <a:t>produselor</a:t>
            </a:r>
            <a:r>
              <a:rPr lang="en-US" dirty="0"/>
              <a:t> </a:t>
            </a:r>
            <a:r>
              <a:rPr lang="en-US" dirty="0" err="1"/>
              <a:t>animale</a:t>
            </a:r>
            <a:endParaRPr dirty="0"/>
          </a:p>
          <a:p>
            <a:pPr marL="349250" marR="25400" lvl="0" indent="-184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>
                <a:highlight>
                  <a:srgbClr val="FFFFFF"/>
                </a:highlight>
              </a:rPr>
              <a:t>LGIPM: </a:t>
            </a:r>
            <a:r>
              <a:rPr lang="en-US" dirty="0" err="1">
                <a:highlight>
                  <a:srgbClr val="FFFFFF"/>
                </a:highlight>
              </a:rPr>
              <a:t>Laboratorul</a:t>
            </a:r>
            <a:r>
              <a:rPr lang="en-US" dirty="0">
                <a:highlight>
                  <a:srgbClr val="FFFFFF"/>
                </a:highlight>
              </a:rPr>
              <a:t> de </a:t>
            </a:r>
            <a:r>
              <a:rPr lang="en-US" dirty="0" err="1">
                <a:highlight>
                  <a:srgbClr val="FFFFFF"/>
                </a:highlight>
              </a:rPr>
              <a:t>Inginerie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Industrială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și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Producție</a:t>
            </a:r>
            <a:r>
              <a:rPr lang="en-US" dirty="0">
                <a:highlight>
                  <a:srgbClr val="FFFFFF"/>
                </a:highlight>
              </a:rPr>
              <a:t> din Metz</a:t>
            </a:r>
            <a:endParaRPr dirty="0">
              <a:highlight>
                <a:srgbClr val="FFFFFF"/>
              </a:highlight>
            </a:endParaRPr>
          </a:p>
          <a:p>
            <a:pPr marL="349250" marR="25400" lvl="0" indent="-184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>
                <a:highlight>
                  <a:srgbClr val="FFFFFF"/>
                </a:highlight>
              </a:rPr>
              <a:t>LCOMS: </a:t>
            </a:r>
            <a:r>
              <a:rPr lang="en-US" dirty="0" err="1">
                <a:highlight>
                  <a:srgbClr val="FFFFFF"/>
                </a:highlight>
              </a:rPr>
              <a:t>LDesign</a:t>
            </a:r>
            <a:r>
              <a:rPr lang="en-US" dirty="0">
                <a:highlight>
                  <a:srgbClr val="FFFFFF"/>
                </a:highlight>
              </a:rPr>
              <a:t>, </a:t>
            </a:r>
            <a:r>
              <a:rPr lang="en-US" dirty="0" err="1">
                <a:highlight>
                  <a:srgbClr val="FFFFFF"/>
                </a:highlight>
              </a:rPr>
              <a:t>optimizarea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și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modelarea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sistemelor</a:t>
            </a:r>
            <a:endParaRPr dirty="0">
              <a:highlight>
                <a:srgbClr val="FFFFFF"/>
              </a:highlight>
            </a:endParaRPr>
          </a:p>
          <a:p>
            <a:pPr marL="349250" marR="25400" lvl="0" indent="-184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dirty="0">
                <a:highlight>
                  <a:srgbClr val="FFFFFF"/>
                </a:highlight>
              </a:rPr>
              <a:t>LEM3: </a:t>
            </a:r>
            <a:r>
              <a:rPr lang="en-US" dirty="0" err="1">
                <a:highlight>
                  <a:srgbClr val="FFFFFF"/>
                </a:highlight>
              </a:rPr>
              <a:t>Studiul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microstructurilor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și</a:t>
            </a:r>
            <a:r>
              <a:rPr lang="en-US" dirty="0">
                <a:highlight>
                  <a:srgbClr val="FFFFFF"/>
                </a:highlight>
              </a:rPr>
              <a:t> al </a:t>
            </a:r>
            <a:r>
              <a:rPr lang="en-US" dirty="0" err="1">
                <a:highlight>
                  <a:srgbClr val="FFFFFF"/>
                </a:highlight>
              </a:rPr>
              <a:t>mecanicii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materialelor</a:t>
            </a:r>
            <a:endParaRPr dirty="0">
              <a:highlight>
                <a:srgbClr val="FFFFFF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	... </a:t>
            </a:r>
            <a:r>
              <a:rPr lang="en-US" sz="1800" b="1" dirty="0"/>
              <a:t>60 </a:t>
            </a:r>
            <a:r>
              <a:rPr lang="en-US" sz="1800" dirty="0"/>
              <a:t>de </a:t>
            </a:r>
            <a:r>
              <a:rPr lang="en-US" sz="1800" dirty="0" err="1"/>
              <a:t>laboratoare</a:t>
            </a:r>
            <a:r>
              <a:rPr lang="en-US" sz="1800" dirty="0"/>
              <a:t> in total !</a:t>
            </a:r>
            <a:endParaRPr sz="1800" dirty="0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 err="1"/>
              <a:t>Contracte</a:t>
            </a:r>
            <a:r>
              <a:rPr lang="en-US" b="1" dirty="0"/>
              <a:t> / an</a:t>
            </a:r>
            <a:r>
              <a:rPr lang="en-US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	</a:t>
            </a:r>
            <a:r>
              <a:rPr lang="en-US" dirty="0"/>
              <a:t>300-350 de </a:t>
            </a:r>
            <a:r>
              <a:rPr lang="en-US" dirty="0" err="1"/>
              <a:t>contracte</a:t>
            </a:r>
            <a:r>
              <a:rPr lang="en-US" dirty="0"/>
              <a:t> de </a:t>
            </a:r>
            <a:r>
              <a:rPr lang="en-US" dirty="0" err="1"/>
              <a:t>colaborare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Proiecte: 		</a:t>
            </a:r>
            <a:r>
              <a:rPr lang="en-US" dirty="0"/>
              <a:t>60 de </a:t>
            </a:r>
            <a:r>
              <a:rPr lang="en-US" dirty="0" err="1"/>
              <a:t>proiecte</a:t>
            </a:r>
            <a:r>
              <a:rPr lang="en-US" dirty="0"/>
              <a:t> de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inovativă</a:t>
            </a:r>
            <a:r>
              <a:rPr lang="en-US" dirty="0"/>
              <a:t>, 57 de </a:t>
            </a:r>
            <a:r>
              <a:rPr lang="en-US" dirty="0" err="1"/>
              <a:t>brevete</a:t>
            </a:r>
            <a:r>
              <a:rPr lang="en-US" dirty="0"/>
              <a:t>, 10 </a:t>
            </a:r>
            <a:r>
              <a:rPr lang="en-US" dirty="0" err="1"/>
              <a:t>mărci</a:t>
            </a:r>
            <a:r>
              <a:rPr lang="en-US" dirty="0"/>
              <a:t> </a:t>
            </a:r>
            <a:r>
              <a:rPr lang="en-US" dirty="0" err="1"/>
              <a:t>inregistrate</a:t>
            </a:r>
            <a:endParaRPr dirty="0"/>
          </a:p>
        </p:txBody>
      </p:sp>
      <p:sp>
        <p:nvSpPr>
          <p:cNvPr id="233" name="Shape 233"/>
          <p:cNvSpPr txBox="1"/>
          <p:nvPr/>
        </p:nvSpPr>
        <p:spPr>
          <a:xfrm>
            <a:off x="6085150" y="1145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</a:rPr>
              <a:t>Venituri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ro-RO" sz="2400" dirty="0">
                <a:solidFill>
                  <a:schemeClr val="dk1"/>
                </a:solidFill>
              </a:rPr>
              <a:t>a</a:t>
            </a:r>
            <a:r>
              <a:rPr lang="en-US" sz="2400" dirty="0" err="1">
                <a:solidFill>
                  <a:schemeClr val="dk1"/>
                </a:solidFill>
              </a:rPr>
              <a:t>nuale</a:t>
            </a:r>
            <a:r>
              <a:rPr lang="en-US" sz="2400" dirty="0">
                <a:solidFill>
                  <a:schemeClr val="dk1"/>
                </a:solidFill>
              </a:rPr>
              <a:t>:</a:t>
            </a:r>
            <a:endParaRPr lang="ro-RO" sz="24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</a:rPr>
              <a:t>7 </a:t>
            </a:r>
            <a:r>
              <a:rPr lang="en-US" sz="2400" b="1" dirty="0" err="1">
                <a:solidFill>
                  <a:schemeClr val="dk1"/>
                </a:solidFill>
              </a:rPr>
              <a:t>milioane</a:t>
            </a:r>
            <a:r>
              <a:rPr lang="en-US" sz="2400" b="1" dirty="0">
                <a:solidFill>
                  <a:schemeClr val="dk1"/>
                </a:solidFill>
              </a:rPr>
              <a:t> Euro</a:t>
            </a:r>
            <a:endParaRPr sz="2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1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 descr="C:\Users\mihaipascalau\Desktop\ETT - UTCN\Germania\Facts.PNG"/>
          <p:cNvPicPr preferRelativeResize="0"/>
          <p:nvPr/>
        </p:nvPicPr>
        <p:blipFill rotWithShape="1">
          <a:blip r:embed="rId3">
            <a:alphaModFix/>
          </a:blip>
          <a:srcRect l="1477" t="36928"/>
          <a:stretch/>
        </p:blipFill>
        <p:spPr>
          <a:xfrm>
            <a:off x="0" y="2075450"/>
            <a:ext cx="9112924" cy="4632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468300" y="621625"/>
            <a:ext cx="8207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Regiunea Baden-Wuerttemberg – Germania 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Cooperarea dintre Universit</a:t>
            </a:r>
            <a:r>
              <a:rPr lang="en-US" sz="1800" b="1"/>
              <a:t>ăț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i, Companii </a:t>
            </a:r>
            <a:r>
              <a:rPr lang="en-US" sz="1800" b="1"/>
              <a:t>ș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lang="en-US" sz="1800" b="1"/>
              <a:t>I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nstitut</a:t>
            </a:r>
            <a:r>
              <a:rPr lang="en-US" sz="1800" b="1"/>
              <a:t>ele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/>
              <a:t>C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ercetare</a:t>
            </a:r>
            <a:endParaRPr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465225" y="1639300"/>
            <a:ext cx="2391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/>
              <a:t>Populație</a:t>
            </a:r>
            <a:endParaRPr sz="12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10.8 </a:t>
            </a:r>
            <a:r>
              <a:rPr lang="en-US" sz="1200" dirty="0" err="1"/>
              <a:t>milioane</a:t>
            </a:r>
            <a:r>
              <a:rPr lang="en-US" sz="1200" dirty="0"/>
              <a:t> de </a:t>
            </a:r>
            <a:r>
              <a:rPr lang="en-US" sz="1200" dirty="0" err="1"/>
              <a:t>locuitori</a:t>
            </a:r>
            <a:r>
              <a:rPr lang="en-US" sz="1200" dirty="0"/>
              <a:t> </a:t>
            </a:r>
            <a:endParaRPr sz="12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(13.2% din </a:t>
            </a:r>
            <a:r>
              <a:rPr lang="en-US" sz="1200" dirty="0" err="1"/>
              <a:t>populația</a:t>
            </a:r>
            <a:r>
              <a:rPr lang="en-US" sz="1200" dirty="0"/>
              <a:t> </a:t>
            </a:r>
            <a:r>
              <a:rPr lang="en-US" sz="1200" dirty="0" err="1"/>
              <a:t>Germaniei</a:t>
            </a:r>
            <a:r>
              <a:rPr lang="en-US" sz="1200" dirty="0"/>
              <a:t>)</a:t>
            </a:r>
            <a:endParaRPr sz="1200" dirty="0"/>
          </a:p>
        </p:txBody>
      </p:sp>
      <p:sp>
        <p:nvSpPr>
          <p:cNvPr id="227" name="Shape 227"/>
          <p:cNvSpPr txBox="1"/>
          <p:nvPr/>
        </p:nvSpPr>
        <p:spPr>
          <a:xfrm>
            <a:off x="4467749" y="1639300"/>
            <a:ext cx="3873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PIB </a:t>
            </a:r>
            <a:endParaRPr sz="12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477 </a:t>
            </a:r>
            <a:r>
              <a:rPr lang="en-US" sz="1200" dirty="0" err="1"/>
              <a:t>milliarde</a:t>
            </a:r>
            <a:r>
              <a:rPr lang="en-US" sz="1200" dirty="0"/>
              <a:t> Euro (15.2% din PIB-</a:t>
            </a:r>
            <a:r>
              <a:rPr lang="en-US" sz="1200" dirty="0" err="1"/>
              <a:t>ul</a:t>
            </a:r>
            <a:r>
              <a:rPr lang="en-US" sz="1200" dirty="0"/>
              <a:t> </a:t>
            </a:r>
            <a:r>
              <a:rPr lang="en-US" sz="1200" dirty="0" err="1"/>
              <a:t>Germaniei</a:t>
            </a:r>
            <a:r>
              <a:rPr lang="en-US" sz="1200" dirty="0"/>
              <a:t>)</a:t>
            </a:r>
            <a:endParaRPr sz="12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PIB / </a:t>
            </a:r>
            <a:r>
              <a:rPr lang="en-US" sz="1200" dirty="0" err="1"/>
              <a:t>locuitor</a:t>
            </a:r>
            <a:r>
              <a:rPr lang="en-US" sz="1200" dirty="0"/>
              <a:t>: 43,700 Euro</a:t>
            </a:r>
            <a:endParaRPr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 descr="C:\Users\mihaipascalau\Desktop\ETT - UTCN\Germania\Facts.PNG"/>
          <p:cNvPicPr preferRelativeResize="0"/>
          <p:nvPr/>
        </p:nvPicPr>
        <p:blipFill rotWithShape="1">
          <a:blip r:embed="rId3">
            <a:alphaModFix/>
          </a:blip>
          <a:srcRect l="1477" t="36928"/>
          <a:stretch/>
        </p:blipFill>
        <p:spPr>
          <a:xfrm>
            <a:off x="0" y="2075450"/>
            <a:ext cx="9112924" cy="4632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477250" y="1639300"/>
            <a:ext cx="2391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Export</a:t>
            </a:r>
            <a:endParaRPr sz="12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192 miliarde Euro</a:t>
            </a: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(17,600 Euro / locuitor)</a:t>
            </a:r>
            <a:endParaRPr sz="1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Nr 1 la export din Germania</a:t>
            </a:r>
            <a:endParaRPr sz="1200"/>
          </a:p>
        </p:txBody>
      </p:sp>
      <p:sp>
        <p:nvSpPr>
          <p:cNvPr id="234" name="Shape 234"/>
          <p:cNvSpPr txBox="1"/>
          <p:nvPr/>
        </p:nvSpPr>
        <p:spPr>
          <a:xfrm>
            <a:off x="4383500" y="1639300"/>
            <a:ext cx="4729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Cercetare și Dezvoltare </a:t>
            </a:r>
            <a:endParaRPr sz="12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R&amp;D in 2014: 4.9% din PIB-ul regiunii  (2.9% din PIB-ul Germaniei)</a:t>
            </a:r>
            <a:endParaRPr sz="1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Aplicații de brevete depuse: </a:t>
            </a:r>
            <a:r>
              <a:rPr lang="en-US" sz="1200" b="1"/>
              <a:t>14,220 de solicitări (2014)</a:t>
            </a:r>
            <a:endParaRPr sz="1200" b="1"/>
          </a:p>
          <a:p>
            <a:pPr marL="137160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   (133 brevete / 100,000 locuitori)</a:t>
            </a:r>
            <a:endParaRPr sz="1200"/>
          </a:p>
        </p:txBody>
      </p:sp>
      <p:sp>
        <p:nvSpPr>
          <p:cNvPr id="235" name="Shape 235"/>
          <p:cNvSpPr txBox="1"/>
          <p:nvPr/>
        </p:nvSpPr>
        <p:spPr>
          <a:xfrm>
            <a:off x="468300" y="621625"/>
            <a:ext cx="8207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Regiunea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Baden-Wuerttemberg – Germania 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Cooperarea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dintre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</a:t>
            </a:r>
            <a:r>
              <a:rPr lang="en-US" sz="1800" b="1" dirty="0" err="1"/>
              <a:t>ăț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Companii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/>
              <a:t>ș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/>
              <a:t>I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nstitut</a:t>
            </a:r>
            <a:r>
              <a:rPr lang="en-US" sz="1800" b="1" dirty="0" err="1"/>
              <a:t>ele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 dirty="0" err="1"/>
              <a:t>C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ercetare</a:t>
            </a: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533400" y="1600200"/>
            <a:ext cx="8229600" cy="4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rebuchet MS"/>
              <a:buNone/>
            </a:pPr>
            <a:r>
              <a:rPr lang="en-US" sz="4000" b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pic>
        <p:nvPicPr>
          <p:cNvPr id="241" name="Shape 241" descr="C:\Users\mihaipascalau\Desktop\ETT - UTCN\Germania\7ffe7b3f5f07a7536b64c7a1c0a6dd68_f1499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99" y="1452625"/>
            <a:ext cx="7330925" cy="471354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468300" y="621625"/>
            <a:ext cx="8207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Regiunea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Baden-Wuerttemberg – Germania 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Cooperarea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dintre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</a:t>
            </a:r>
            <a:r>
              <a:rPr lang="en-US" sz="1800" b="1" dirty="0" err="1"/>
              <a:t>ăț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Companii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/>
              <a:t>ș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/>
              <a:t>I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nstitut</a:t>
            </a:r>
            <a:r>
              <a:rPr lang="en-US" sz="1800" b="1" dirty="0" err="1"/>
              <a:t>ele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 dirty="0" err="1"/>
              <a:t>C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ercetare</a:t>
            </a: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b="1" dirty="0"/>
              <a:t>I. Context </a:t>
            </a:r>
          </a:p>
        </p:txBody>
      </p:sp>
    </p:spTree>
    <p:extLst>
      <p:ext uri="{BB962C8B-B14F-4D97-AF65-F5344CB8AC3E}">
        <p14:creationId xmlns:p14="http://schemas.microsoft.com/office/powerpoint/2010/main" val="2233937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533400" y="1600200"/>
            <a:ext cx="8229600" cy="4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rebuchet MS"/>
              <a:buNone/>
            </a:pPr>
            <a:r>
              <a:rPr lang="en-US" sz="4000" b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468300" y="621625"/>
            <a:ext cx="8207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Regiunea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Baden-Wuerttemberg – Germania </a:t>
            </a: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Cooperarea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dintre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</a:t>
            </a:r>
            <a:r>
              <a:rPr lang="en-US" sz="1800" b="1" dirty="0" err="1"/>
              <a:t>ăț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Companii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/>
              <a:t>ș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/>
              <a:t>I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nstitut</a:t>
            </a:r>
            <a:r>
              <a:rPr lang="en-US" sz="1800" b="1" dirty="0" err="1"/>
              <a:t>ele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 dirty="0" err="1"/>
              <a:t>C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ercetare</a:t>
            </a: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2144150" y="1843325"/>
            <a:ext cx="43314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/>
              <a:t>Identificarea</a:t>
            </a:r>
            <a:r>
              <a:rPr lang="en-US" sz="1800" dirty="0"/>
              <a:t> </a:t>
            </a:r>
            <a:r>
              <a:rPr lang="en-US" sz="1800" dirty="0" err="1"/>
              <a:t>Partenerului</a:t>
            </a:r>
            <a:endParaRPr sz="1800" dirty="0"/>
          </a:p>
        </p:txBody>
      </p:sp>
      <p:sp>
        <p:nvSpPr>
          <p:cNvPr id="250" name="Shape 250"/>
          <p:cNvSpPr/>
          <p:nvPr/>
        </p:nvSpPr>
        <p:spPr>
          <a:xfrm>
            <a:off x="2098075" y="2314825"/>
            <a:ext cx="503700" cy="609000"/>
          </a:xfrm>
          <a:prstGeom prst="roundRect">
            <a:avLst>
              <a:gd name="adj" fmla="val 16667"/>
            </a:avLst>
          </a:prstGeom>
          <a:solidFill>
            <a:srgbClr val="2A76A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2754175" y="2314825"/>
            <a:ext cx="675000" cy="609000"/>
          </a:xfrm>
          <a:prstGeom prst="roundRect">
            <a:avLst>
              <a:gd name="adj" fmla="val 16667"/>
            </a:avLst>
          </a:prstGeom>
          <a:solidFill>
            <a:srgbClr val="2A76A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3581575" y="2314825"/>
            <a:ext cx="780000" cy="609000"/>
          </a:xfrm>
          <a:prstGeom prst="roundRect">
            <a:avLst>
              <a:gd name="adj" fmla="val 16667"/>
            </a:avLst>
          </a:prstGeom>
          <a:solidFill>
            <a:srgbClr val="2A76A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4513975" y="2314825"/>
            <a:ext cx="780000" cy="609000"/>
          </a:xfrm>
          <a:prstGeom prst="roundRect">
            <a:avLst>
              <a:gd name="adj" fmla="val 16667"/>
            </a:avLst>
          </a:prstGeom>
          <a:solidFill>
            <a:srgbClr val="2A76A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5417575" y="2314825"/>
            <a:ext cx="780000" cy="609000"/>
          </a:xfrm>
          <a:prstGeom prst="roundRect">
            <a:avLst>
              <a:gd name="adj" fmla="val 16667"/>
            </a:avLst>
          </a:prstGeom>
          <a:solidFill>
            <a:srgbClr val="2A76A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2119575" y="2458250"/>
            <a:ext cx="5037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FFFFFF"/>
                </a:solidFill>
              </a:rPr>
              <a:t>Idee</a:t>
            </a:r>
            <a:endParaRPr sz="1000" dirty="0">
              <a:solidFill>
                <a:srgbClr val="FFFFFF"/>
              </a:solidFill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2682475" y="2377525"/>
            <a:ext cx="780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</a:rPr>
              <a:t>Cercetare de bază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3598225" y="2264925"/>
            <a:ext cx="780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</a:rPr>
              <a:t>Cercetare primară aplicată pe produs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4493950" y="2323375"/>
            <a:ext cx="8079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</a:rPr>
              <a:t>Cercetare aplicată</a:t>
            </a:r>
            <a:endParaRPr sz="1100">
              <a:solidFill>
                <a:srgbClr val="FFFFFF"/>
              </a:solidFill>
            </a:endParaRPr>
          </a:p>
        </p:txBody>
      </p:sp>
      <p:pic>
        <p:nvPicPr>
          <p:cNvPr id="259" name="Shape 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3300" y="2031275"/>
            <a:ext cx="1463300" cy="10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5398350" y="2314225"/>
            <a:ext cx="91495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</a:rPr>
              <a:t>Dezvoltare produs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6676875" y="1971525"/>
            <a:ext cx="8496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Produs</a:t>
            </a:r>
            <a:endParaRPr sz="1200"/>
          </a:p>
        </p:txBody>
      </p:sp>
      <p:sp>
        <p:nvSpPr>
          <p:cNvPr id="262" name="Shape 262"/>
          <p:cNvSpPr/>
          <p:nvPr/>
        </p:nvSpPr>
        <p:spPr>
          <a:xfrm>
            <a:off x="2607850" y="2534950"/>
            <a:ext cx="146400" cy="15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3444475" y="2538563"/>
            <a:ext cx="146400" cy="15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4366825" y="2538550"/>
            <a:ext cx="146400" cy="15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5294713" y="2538563"/>
            <a:ext cx="146400" cy="156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6349100" y="2469351"/>
            <a:ext cx="252900" cy="27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2471425" y="3362625"/>
            <a:ext cx="1482000" cy="221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3067325" y="3692250"/>
            <a:ext cx="1924500" cy="221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2471425" y="3376325"/>
            <a:ext cx="1482000" cy="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F3F3F3"/>
                </a:solidFill>
              </a:rPr>
              <a:t>Universități</a:t>
            </a:r>
            <a:endParaRPr sz="1200" dirty="0">
              <a:solidFill>
                <a:srgbClr val="F3F3F3"/>
              </a:solidFill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3067325" y="3726925"/>
            <a:ext cx="1924500" cy="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rgbClr val="F3F3F3"/>
                </a:solidFill>
              </a:rPr>
              <a:t>Universități</a:t>
            </a:r>
            <a:r>
              <a:rPr lang="en-US" sz="1200" dirty="0">
                <a:solidFill>
                  <a:srgbClr val="F3F3F3"/>
                </a:solidFill>
              </a:rPr>
              <a:t> </a:t>
            </a:r>
            <a:r>
              <a:rPr lang="en-US" sz="1200" dirty="0" err="1">
                <a:solidFill>
                  <a:srgbClr val="F3F3F3"/>
                </a:solidFill>
              </a:rPr>
              <a:t>Politehnice</a:t>
            </a:r>
            <a:endParaRPr sz="1200" dirty="0">
              <a:solidFill>
                <a:srgbClr val="F3F3F3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5363950" y="4820825"/>
            <a:ext cx="2162400" cy="2211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5363950" y="4834525"/>
            <a:ext cx="2220300" cy="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3F3F3"/>
                </a:solidFill>
              </a:rPr>
              <a:t>Sectorul de Cercetare și Dezvoltare</a:t>
            </a:r>
            <a:endParaRPr sz="1000">
              <a:solidFill>
                <a:srgbClr val="F3F3F3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2471425" y="5126450"/>
            <a:ext cx="2892600" cy="353400"/>
          </a:xfrm>
          <a:prstGeom prst="rect">
            <a:avLst/>
          </a:prstGeom>
          <a:solidFill>
            <a:srgbClr val="2A76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2471425" y="5177758"/>
            <a:ext cx="28926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F3F3F3"/>
                </a:solidFill>
              </a:rPr>
              <a:t>Helmholtz - </a:t>
            </a:r>
            <a:r>
              <a:rPr lang="en-US" sz="900" dirty="0" err="1">
                <a:solidFill>
                  <a:srgbClr val="F3F3F3"/>
                </a:solidFill>
              </a:rPr>
              <a:t>Asociația</a:t>
            </a:r>
            <a:r>
              <a:rPr lang="en-US" sz="900" dirty="0">
                <a:solidFill>
                  <a:srgbClr val="F3F3F3"/>
                </a:solidFill>
              </a:rPr>
              <a:t> </a:t>
            </a:r>
            <a:r>
              <a:rPr lang="en-US" sz="900" dirty="0" err="1">
                <a:solidFill>
                  <a:srgbClr val="F3F3F3"/>
                </a:solidFill>
              </a:rPr>
              <a:t>Centrelor</a:t>
            </a:r>
            <a:r>
              <a:rPr lang="en-US" sz="900" dirty="0">
                <a:solidFill>
                  <a:srgbClr val="F3F3F3"/>
                </a:solidFill>
              </a:rPr>
              <a:t> de </a:t>
            </a:r>
            <a:r>
              <a:rPr lang="en-US" sz="900" dirty="0" err="1">
                <a:solidFill>
                  <a:srgbClr val="F3F3F3"/>
                </a:solidFill>
              </a:rPr>
              <a:t>Cercetare</a:t>
            </a:r>
            <a:r>
              <a:rPr lang="en-US" sz="900" dirty="0">
                <a:solidFill>
                  <a:srgbClr val="F3F3F3"/>
                </a:solidFill>
              </a:rPr>
              <a:t> </a:t>
            </a:r>
            <a:endParaRPr sz="900" dirty="0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rgbClr val="F3F3F3"/>
                </a:solidFill>
              </a:rPr>
              <a:t>din Germania</a:t>
            </a:r>
            <a:endParaRPr sz="900" dirty="0">
              <a:solidFill>
                <a:srgbClr val="F3F3F3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2471425" y="3081500"/>
            <a:ext cx="1482000" cy="221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 txBox="1"/>
          <p:nvPr/>
        </p:nvSpPr>
        <p:spPr>
          <a:xfrm>
            <a:off x="2471425" y="3095200"/>
            <a:ext cx="1482000" cy="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rgbClr val="F3F3F3"/>
                </a:solidFill>
              </a:rPr>
              <a:t>Organizația</a:t>
            </a:r>
            <a:r>
              <a:rPr lang="en-US" sz="900" dirty="0">
                <a:solidFill>
                  <a:srgbClr val="F3F3F3"/>
                </a:solidFill>
              </a:rPr>
              <a:t> Max Planck</a:t>
            </a:r>
            <a:endParaRPr sz="900" dirty="0">
              <a:solidFill>
                <a:srgbClr val="F3F3F3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4562925" y="3987425"/>
            <a:ext cx="1482000" cy="221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 txBox="1"/>
          <p:nvPr/>
        </p:nvSpPr>
        <p:spPr>
          <a:xfrm>
            <a:off x="4562925" y="4001125"/>
            <a:ext cx="1482000" cy="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3F3F3"/>
                </a:solidFill>
              </a:rPr>
              <a:t>Fundația Steinbeis</a:t>
            </a:r>
            <a:endParaRPr sz="900">
              <a:solidFill>
                <a:srgbClr val="F3F3F3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3850575" y="4282600"/>
            <a:ext cx="2056500" cy="221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 txBox="1"/>
          <p:nvPr/>
        </p:nvSpPr>
        <p:spPr>
          <a:xfrm>
            <a:off x="3850575" y="4296300"/>
            <a:ext cx="2056500" cy="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3F3F3"/>
                </a:solidFill>
              </a:rPr>
              <a:t>Organizația Fraunhofer</a:t>
            </a:r>
            <a:endParaRPr sz="900">
              <a:solidFill>
                <a:srgbClr val="F3F3F3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3850575" y="4551713"/>
            <a:ext cx="2056500" cy="2211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 txBox="1"/>
          <p:nvPr/>
        </p:nvSpPr>
        <p:spPr>
          <a:xfrm>
            <a:off x="3850575" y="4565413"/>
            <a:ext cx="2056500" cy="1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3F3F3"/>
                </a:solidFill>
              </a:rPr>
              <a:t>Innovation Alliance</a:t>
            </a:r>
            <a:endParaRPr sz="900">
              <a:solidFill>
                <a:srgbClr val="F3F3F3"/>
              </a:solidFill>
            </a:endParaRPr>
          </a:p>
        </p:txBody>
      </p:sp>
      <p:cxnSp>
        <p:nvCxnSpPr>
          <p:cNvPr id="283" name="Shape 283"/>
          <p:cNvCxnSpPr>
            <a:endCxn id="276" idx="1"/>
          </p:cNvCxnSpPr>
          <p:nvPr/>
        </p:nvCxnSpPr>
        <p:spPr>
          <a:xfrm rot="10800000">
            <a:off x="2471425" y="3173650"/>
            <a:ext cx="6900" cy="195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cxnSp>
        <p:nvCxnSpPr>
          <p:cNvPr id="284" name="Shape 284"/>
          <p:cNvCxnSpPr/>
          <p:nvPr/>
        </p:nvCxnSpPr>
        <p:spPr>
          <a:xfrm rot="10800000">
            <a:off x="5367925" y="4005475"/>
            <a:ext cx="0" cy="127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285" name="Shape 285"/>
          <p:cNvSpPr txBox="1"/>
          <p:nvPr/>
        </p:nvSpPr>
        <p:spPr>
          <a:xfrm>
            <a:off x="3850575" y="5871510"/>
            <a:ext cx="43314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/>
              <a:t>Mecanismul E.T.T. - Germania</a:t>
            </a:r>
            <a:endParaRPr sz="1800" b="1" u="sng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533400" y="1600200"/>
            <a:ext cx="8229600" cy="4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rebuchet MS"/>
              <a:buNone/>
            </a:pPr>
            <a:r>
              <a:rPr lang="en-US" sz="4000" b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pic>
        <p:nvPicPr>
          <p:cNvPr id="291" name="Shape 291"/>
          <p:cNvPicPr preferRelativeResize="0"/>
          <p:nvPr/>
        </p:nvPicPr>
        <p:blipFill rotWithShape="1">
          <a:blip r:embed="rId3">
            <a:alphaModFix/>
          </a:blip>
          <a:srcRect l="6076"/>
          <a:stretch/>
        </p:blipFill>
        <p:spPr>
          <a:xfrm>
            <a:off x="199750" y="1297625"/>
            <a:ext cx="6465800" cy="37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2375" y="1507725"/>
            <a:ext cx="2566275" cy="32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48"/>
          <p:cNvSpPr txBox="1"/>
          <p:nvPr/>
        </p:nvSpPr>
        <p:spPr>
          <a:xfrm>
            <a:off x="468300" y="621625"/>
            <a:ext cx="8207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Cooperarea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dintre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</a:t>
            </a:r>
            <a:r>
              <a:rPr lang="en-US" sz="1800" b="1" dirty="0" err="1"/>
              <a:t>ăț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Companii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/>
              <a:t>ș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/>
              <a:t>I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nstitut</a:t>
            </a:r>
            <a:r>
              <a:rPr lang="en-US" sz="1800" b="1" dirty="0" err="1"/>
              <a:t>ele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800" b="1" dirty="0" err="1"/>
              <a:t>C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ercetare</a:t>
            </a:r>
            <a:endParaRPr lang="ro-RO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ro-RO" sz="1800" b="1" dirty="0"/>
              <a:t>-</a:t>
            </a:r>
            <a:r>
              <a:rPr lang="en-US" sz="1800" b="1" dirty="0"/>
              <a:t> Germania </a:t>
            </a:r>
            <a:r>
              <a:rPr lang="ro-RO" sz="1800" b="1" dirty="0"/>
              <a:t>- </a:t>
            </a: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533400" y="1600200"/>
            <a:ext cx="8229600" cy="46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rebuchet MS"/>
              <a:buNone/>
            </a:pPr>
            <a:r>
              <a:rPr lang="en-US" sz="4000" b="1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938" y="795338"/>
            <a:ext cx="7096125" cy="52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36327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ro-RO" sz="4000" b="1" i="0" u="none" strike="noStrike" cap="none" dirty="0">
                <a:solidFill>
                  <a:schemeClr val="dk2"/>
                </a:solidFill>
                <a:sym typeface="Arial"/>
              </a:rPr>
              <a:t>IV.</a:t>
            </a:r>
            <a:br>
              <a:rPr lang="ro-RO" sz="4000" b="1" i="0" u="none" strike="noStrike" cap="none" dirty="0">
                <a:solidFill>
                  <a:schemeClr val="dk2"/>
                </a:solidFill>
                <a:sym typeface="Arial"/>
              </a:rPr>
            </a:br>
            <a:r>
              <a:rPr lang="en-US" sz="4000" b="1" i="0" u="none" strike="noStrike" cap="none" dirty="0" err="1">
                <a:solidFill>
                  <a:schemeClr val="dk2"/>
                </a:solidFill>
                <a:sym typeface="Arial"/>
              </a:rPr>
              <a:t>Mecanismul</a:t>
            </a:r>
            <a:r>
              <a:rPr lang="en-US" sz="4000" b="1" i="0" u="none" strike="noStrike" cap="none" dirty="0">
                <a:solidFill>
                  <a:schemeClr val="dk2"/>
                </a:solidFill>
                <a:sym typeface="Arial"/>
              </a:rPr>
              <a:t> </a:t>
            </a:r>
            <a:r>
              <a:rPr lang="ro-RO" sz="4000" b="1" i="0" u="none" strike="noStrike" cap="none" dirty="0">
                <a:solidFill>
                  <a:schemeClr val="dk2"/>
                </a:solidFill>
                <a:sym typeface="Arial"/>
              </a:rPr>
              <a:t>și e</a:t>
            </a:r>
            <a:r>
              <a:rPr lang="en-US" sz="4000" b="1" i="0" u="none" strike="noStrike" cap="none" dirty="0" err="1">
                <a:solidFill>
                  <a:schemeClr val="dk2"/>
                </a:solidFill>
                <a:sym typeface="Arial"/>
              </a:rPr>
              <a:t>cosistemul</a:t>
            </a:r>
            <a:r>
              <a:rPr lang="en-US" sz="4000" b="1" i="0" u="none" strike="noStrike" cap="none" dirty="0">
                <a:solidFill>
                  <a:schemeClr val="dk2"/>
                </a:solidFill>
                <a:sym typeface="Arial"/>
              </a:rPr>
              <a:t> E.T.T.</a:t>
            </a:r>
            <a:endParaRPr b="1" dirty="0"/>
          </a:p>
        </p:txBody>
      </p:sp>
      <p:grpSp>
        <p:nvGrpSpPr>
          <p:cNvPr id="304" name="Shape 304"/>
          <p:cNvGrpSpPr/>
          <p:nvPr/>
        </p:nvGrpSpPr>
        <p:grpSpPr>
          <a:xfrm>
            <a:off x="2246254" y="1600200"/>
            <a:ext cx="4651371" cy="4876914"/>
            <a:chOff x="1789054" y="0"/>
            <a:chExt cx="4651371" cy="4876914"/>
          </a:xfrm>
        </p:grpSpPr>
        <p:sp>
          <p:nvSpPr>
            <p:cNvPr id="305" name="Shape 305"/>
            <p:cNvSpPr/>
            <p:nvPr/>
          </p:nvSpPr>
          <p:spPr>
            <a:xfrm>
              <a:off x="3114729" y="1573255"/>
              <a:ext cx="1999800" cy="1729800"/>
            </a:xfrm>
            <a:prstGeom prst="hexagon">
              <a:avLst>
                <a:gd name="adj" fmla="val 28570"/>
                <a:gd name="vf" fmla="val 1154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06" name="Shape 306"/>
            <p:cNvSpPr txBox="1"/>
            <p:nvPr/>
          </p:nvSpPr>
          <p:spPr>
            <a:xfrm>
              <a:off x="3446103" y="1859907"/>
              <a:ext cx="1336800" cy="11565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Entitatea</a:t>
              </a:r>
              <a:r>
                <a:rPr lang="en-US" sz="12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de</a:t>
              </a:r>
              <a:r>
                <a:rPr lang="ro-RO" sz="12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Inovare și</a:t>
              </a:r>
              <a:r>
                <a:rPr lang="en-US" sz="12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Transfer </a:t>
              </a:r>
              <a:r>
                <a:rPr lang="en-US" sz="1200" b="1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Tehnologic</a:t>
              </a:r>
              <a:r>
                <a:rPr lang="en-US" sz="12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(E.T.T.)</a:t>
              </a:r>
              <a:endParaRPr sz="1200" dirty="0"/>
            </a:p>
          </p:txBody>
        </p:sp>
        <p:sp>
          <p:nvSpPr>
            <p:cNvPr id="307" name="Shape 307"/>
            <p:cNvSpPr/>
            <p:nvPr/>
          </p:nvSpPr>
          <p:spPr>
            <a:xfrm>
              <a:off x="4366910" y="745662"/>
              <a:ext cx="754500" cy="650100"/>
            </a:xfrm>
            <a:prstGeom prst="hexagon">
              <a:avLst>
                <a:gd name="adj" fmla="val 28900"/>
                <a:gd name="vf" fmla="val 1154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08" name="Shape 308"/>
            <p:cNvSpPr/>
            <p:nvPr/>
          </p:nvSpPr>
          <p:spPr>
            <a:xfrm>
              <a:off x="3298928" y="0"/>
              <a:ext cx="1638600" cy="1417800"/>
            </a:xfrm>
            <a:prstGeom prst="hexagon">
              <a:avLst>
                <a:gd name="adj" fmla="val 28570"/>
                <a:gd name="vf" fmla="val 1154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3570499" y="234941"/>
              <a:ext cx="1095600" cy="9477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Infrastructura</a:t>
              </a:r>
              <a:r>
                <a:rPr lang="en-US" sz="12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200" b="1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și</a:t>
              </a:r>
              <a:r>
                <a:rPr lang="en-US" sz="12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200" b="1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echipamente</a:t>
              </a:r>
              <a:endParaRPr sz="1200" dirty="0"/>
            </a:p>
          </p:txBody>
        </p:sp>
        <p:sp>
          <p:nvSpPr>
            <p:cNvPr id="310" name="Shape 310"/>
            <p:cNvSpPr/>
            <p:nvPr/>
          </p:nvSpPr>
          <p:spPr>
            <a:xfrm>
              <a:off x="5247438" y="1960961"/>
              <a:ext cx="754500" cy="650100"/>
            </a:xfrm>
            <a:prstGeom prst="hexagon">
              <a:avLst>
                <a:gd name="adj" fmla="val 28900"/>
                <a:gd name="vf" fmla="val 1154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11" name="Shape 311"/>
            <p:cNvSpPr/>
            <p:nvPr/>
          </p:nvSpPr>
          <p:spPr>
            <a:xfrm>
              <a:off x="4801825" y="871971"/>
              <a:ext cx="1638600" cy="1417800"/>
            </a:xfrm>
            <a:prstGeom prst="hexagon">
              <a:avLst>
                <a:gd name="adj" fmla="val 28570"/>
                <a:gd name="vf" fmla="val 1154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12" name="Shape 312"/>
            <p:cNvSpPr txBox="1"/>
            <p:nvPr/>
          </p:nvSpPr>
          <p:spPr>
            <a:xfrm>
              <a:off x="5073396" y="1106912"/>
              <a:ext cx="1095600" cy="9477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Resurse</a:t>
              </a:r>
              <a:endParaRPr sz="1200"/>
            </a:p>
            <a:p>
              <a:pPr marL="0" marR="0" lvl="0" indent="0" algn="ctr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Umane</a:t>
              </a:r>
              <a:endParaRPr sz="1200"/>
            </a:p>
          </p:txBody>
        </p:sp>
        <p:sp>
          <p:nvSpPr>
            <p:cNvPr id="313" name="Shape 313"/>
            <p:cNvSpPr/>
            <p:nvPr/>
          </p:nvSpPr>
          <p:spPr>
            <a:xfrm>
              <a:off x="4635767" y="3332805"/>
              <a:ext cx="754500" cy="650100"/>
            </a:xfrm>
            <a:prstGeom prst="hexagon">
              <a:avLst>
                <a:gd name="adj" fmla="val 28900"/>
                <a:gd name="vf" fmla="val 1154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14" name="Shape 314"/>
            <p:cNvSpPr/>
            <p:nvPr/>
          </p:nvSpPr>
          <p:spPr>
            <a:xfrm>
              <a:off x="4801825" y="2586167"/>
              <a:ext cx="1638600" cy="1417800"/>
            </a:xfrm>
            <a:prstGeom prst="hexagon">
              <a:avLst>
                <a:gd name="adj" fmla="val 28570"/>
                <a:gd name="vf" fmla="val 1154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5073396" y="2821108"/>
              <a:ext cx="1095600" cy="9477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Proiectare Fluxuri Tehnologice</a:t>
              </a:r>
              <a:endParaRPr sz="1200"/>
            </a:p>
          </p:txBody>
        </p:sp>
        <p:sp>
          <p:nvSpPr>
            <p:cNvPr id="316" name="Shape 316"/>
            <p:cNvSpPr/>
            <p:nvPr/>
          </p:nvSpPr>
          <p:spPr>
            <a:xfrm>
              <a:off x="3118450" y="3475207"/>
              <a:ext cx="754500" cy="650100"/>
            </a:xfrm>
            <a:prstGeom prst="hexagon">
              <a:avLst>
                <a:gd name="adj" fmla="val 28900"/>
                <a:gd name="vf" fmla="val 1154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17" name="Shape 317"/>
            <p:cNvSpPr/>
            <p:nvPr/>
          </p:nvSpPr>
          <p:spPr>
            <a:xfrm>
              <a:off x="3298928" y="3459114"/>
              <a:ext cx="1638600" cy="1417800"/>
            </a:xfrm>
            <a:prstGeom prst="hexagon">
              <a:avLst>
                <a:gd name="adj" fmla="val 28570"/>
                <a:gd name="vf" fmla="val 1154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18" name="Shape 318"/>
            <p:cNvSpPr txBox="1"/>
            <p:nvPr/>
          </p:nvSpPr>
          <p:spPr>
            <a:xfrm>
              <a:off x="3570499" y="3694055"/>
              <a:ext cx="1095600" cy="9477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Mediul de business</a:t>
              </a:r>
              <a:endParaRPr sz="1200"/>
            </a:p>
          </p:txBody>
        </p:sp>
        <p:sp>
          <p:nvSpPr>
            <p:cNvPr id="319" name="Shape 319"/>
            <p:cNvSpPr/>
            <p:nvPr/>
          </p:nvSpPr>
          <p:spPr>
            <a:xfrm>
              <a:off x="2223503" y="2260396"/>
              <a:ext cx="754500" cy="650100"/>
            </a:xfrm>
            <a:prstGeom prst="hexagon">
              <a:avLst>
                <a:gd name="adj" fmla="val 28900"/>
                <a:gd name="vf" fmla="val 1154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20" name="Shape 320"/>
            <p:cNvSpPr/>
            <p:nvPr/>
          </p:nvSpPr>
          <p:spPr>
            <a:xfrm>
              <a:off x="1789054" y="2587142"/>
              <a:ext cx="1638600" cy="1417800"/>
            </a:xfrm>
            <a:prstGeom prst="hexagon">
              <a:avLst>
                <a:gd name="adj" fmla="val 28570"/>
                <a:gd name="vf" fmla="val 1154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21" name="Shape 321"/>
            <p:cNvSpPr txBox="1"/>
            <p:nvPr/>
          </p:nvSpPr>
          <p:spPr>
            <a:xfrm>
              <a:off x="2060625" y="2822083"/>
              <a:ext cx="1095600" cy="9477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Administrarea E.T.T.</a:t>
              </a:r>
              <a:endParaRPr sz="1200"/>
            </a:p>
          </p:txBody>
        </p:sp>
        <p:sp>
          <p:nvSpPr>
            <p:cNvPr id="322" name="Shape 322"/>
            <p:cNvSpPr/>
            <p:nvPr/>
          </p:nvSpPr>
          <p:spPr>
            <a:xfrm>
              <a:off x="1789054" y="870021"/>
              <a:ext cx="1638600" cy="1417800"/>
            </a:xfrm>
            <a:prstGeom prst="hexagon">
              <a:avLst>
                <a:gd name="adj" fmla="val 28570"/>
                <a:gd name="vf" fmla="val 1154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23" name="Shape 323"/>
            <p:cNvSpPr txBox="1"/>
            <p:nvPr/>
          </p:nvSpPr>
          <p:spPr>
            <a:xfrm>
              <a:off x="2060625" y="1104962"/>
              <a:ext cx="1095600" cy="9477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Consumatorii</a:t>
              </a:r>
              <a:endParaRPr sz="1200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Mecanismul</a:t>
            </a:r>
            <a:r>
              <a:rPr lang="en-US" sz="4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E.T.T.</a:t>
            </a:r>
            <a:endParaRPr sz="4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457200" y="2119500"/>
            <a:ext cx="8229600" cy="26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79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E.T.T.-</a:t>
            </a:r>
            <a:r>
              <a:rPr lang="en-US" sz="1679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urile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sunt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entități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conform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legii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care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funcționează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fără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autonomie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subordinea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Universităților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și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institutelor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cercetare-dezvoltare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o-RO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0" lvl="0" indent="457200">
              <a:lnSpc>
                <a:spcPct val="80000"/>
              </a:lnSpc>
              <a:spcBef>
                <a:spcPts val="0"/>
              </a:spcBef>
              <a:buNone/>
            </a:pPr>
            <a:endParaRPr lang="ro-RO" sz="1679" b="1" dirty="0"/>
          </a:p>
          <a:p>
            <a:pPr marL="0" lvl="0" indent="45720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679" b="1" dirty="0"/>
              <a:t>E.T.T.-</a:t>
            </a:r>
            <a:r>
              <a:rPr lang="en-US" sz="1679" b="1" dirty="0" err="1"/>
              <a:t>urile</a:t>
            </a:r>
            <a:r>
              <a:rPr lang="en-US" sz="1679" dirty="0"/>
              <a:t> </a:t>
            </a:r>
            <a:r>
              <a:rPr lang="en-US" sz="1679" dirty="0" err="1"/>
              <a:t>desfășoară</a:t>
            </a:r>
            <a:r>
              <a:rPr lang="en-US" sz="1679" dirty="0"/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 special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activitate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dezvoltare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experimentală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ca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finalitate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obținerea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prototipuri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ca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inovări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produse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vor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multiplicării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rezultatelor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activității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cercetare-dezvoltare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producție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None/>
            </a:pPr>
            <a:endParaRPr sz="1679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" marR="0" lvl="0" indent="-92202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None/>
            </a:pPr>
            <a:endParaRPr sz="1679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3619500"/>
            <a:ext cx="57150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Mecanismul</a:t>
            </a:r>
            <a:r>
              <a:rPr lang="en-US" sz="4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E.T.T.</a:t>
            </a:r>
            <a:endParaRPr sz="4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93517" y="1449149"/>
            <a:ext cx="50811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None/>
            </a:pPr>
            <a:endParaRPr sz="1679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427"/>
              <a:buFont typeface="Arial"/>
              <a:buNone/>
            </a:pP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Pentru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activitatea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E.T.T.-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ului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să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corespundă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definiției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acesta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trebuie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să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facă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dintr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-un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ecosistem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care are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câteva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elemente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bază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și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anume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457200" marR="0" lvl="0" indent="-457199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427"/>
              <a:buFont typeface="Arial"/>
              <a:buAutoNum type="alphaUcPeriod"/>
            </a:pP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Infrastructura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și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echipamentele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/</a:t>
            </a: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utilajele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/</a:t>
            </a: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instalațiile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deservesc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activitatea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dezvoltare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experimentală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457200" marR="0" lvl="0" indent="-457199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427"/>
              <a:buFont typeface="Arial"/>
              <a:buAutoNum type="alphaUcPeriod"/>
            </a:pP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Resursele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umane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specializate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activitatea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dezvoltare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experimentală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sz="1679" dirty="0"/>
          </a:p>
          <a:p>
            <a:pPr marL="457200" marR="0" lvl="0" indent="-457199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427"/>
              <a:buFont typeface="Arial"/>
              <a:buAutoNum type="alphaUcPeriod"/>
            </a:pP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Structura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specializată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în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proiectarea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și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implementarea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fluxurilor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tehnologice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care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definesc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procesele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producție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stau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multiplicării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rezultatelor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activitatea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producție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457200" marR="0" lvl="0" indent="-457199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427"/>
              <a:buFont typeface="Arial"/>
              <a:buAutoNum type="alphaUcPeriod"/>
            </a:pP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Mediul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 de </a:t>
            </a:r>
            <a:r>
              <a:rPr lang="en-US" sz="1679" b="1" i="0" u="none" strike="noStrike" cap="none" dirty="0" err="1">
                <a:solidFill>
                  <a:schemeClr val="dk1"/>
                </a:solidFill>
              </a:rPr>
              <a:t>afaceri</a:t>
            </a:r>
            <a:r>
              <a:rPr lang="en-US" sz="1679" b="1" i="0" u="none" strike="noStrike" cap="none" dirty="0">
                <a:solidFill>
                  <a:schemeClr val="dk1"/>
                </a:solidFill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selectat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și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racordat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entitatea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transfer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tehnologic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care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incubează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inovarea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produs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unui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contract futures (instrument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financiar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derivat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și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care ulterior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dezvolta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activitatea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business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necesară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producției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și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79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comercializării</a:t>
            </a:r>
            <a:r>
              <a:rPr lang="en-US" sz="1679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182880" marR="0" lvl="0" indent="-92202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Arial"/>
              <a:buNone/>
            </a:pPr>
            <a:endParaRPr sz="1679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37" name="Shape 337"/>
          <p:cNvGrpSpPr/>
          <p:nvPr/>
        </p:nvGrpSpPr>
        <p:grpSpPr>
          <a:xfrm>
            <a:off x="5374429" y="1680309"/>
            <a:ext cx="3678769" cy="3813259"/>
            <a:chOff x="1789054" y="0"/>
            <a:chExt cx="4651371" cy="4876914"/>
          </a:xfrm>
        </p:grpSpPr>
        <p:sp>
          <p:nvSpPr>
            <p:cNvPr id="338" name="Shape 338"/>
            <p:cNvSpPr/>
            <p:nvPr/>
          </p:nvSpPr>
          <p:spPr>
            <a:xfrm>
              <a:off x="3114729" y="1573255"/>
              <a:ext cx="1999800" cy="1729800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Shape 339"/>
            <p:cNvSpPr txBox="1"/>
            <p:nvPr/>
          </p:nvSpPr>
          <p:spPr>
            <a:xfrm>
              <a:off x="3298929" y="1859907"/>
              <a:ext cx="1638599" cy="11565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Entitatea</a:t>
              </a:r>
              <a:r>
                <a:rPr lang="en-US" sz="11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de</a:t>
              </a:r>
              <a:r>
                <a:rPr lang="ro-RO" sz="11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Inovare și </a:t>
              </a:r>
              <a:r>
                <a:rPr lang="en-US" sz="11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Transfer </a:t>
              </a:r>
              <a:r>
                <a:rPr lang="en-US" sz="11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Tehnologic</a:t>
              </a:r>
              <a:r>
                <a:rPr lang="en-US" sz="11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(E.T.T.)</a:t>
              </a:r>
              <a:endParaRPr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4366910" y="745662"/>
              <a:ext cx="754500" cy="650100"/>
            </a:xfrm>
            <a:prstGeom prst="hexagon">
              <a:avLst>
                <a:gd name="adj" fmla="val 28900"/>
                <a:gd name="vf" fmla="val 11547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3298928" y="0"/>
              <a:ext cx="1638600" cy="1417800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Shape 342"/>
            <p:cNvSpPr txBox="1"/>
            <p:nvPr/>
          </p:nvSpPr>
          <p:spPr>
            <a:xfrm>
              <a:off x="3570499" y="234941"/>
              <a:ext cx="1173660" cy="9477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Infrastructura</a:t>
              </a:r>
              <a:r>
                <a:rPr lang="en-US" sz="11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11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și</a:t>
              </a:r>
              <a:r>
                <a:rPr lang="en-US" sz="11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11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echipamente</a:t>
              </a:r>
              <a:endParaRPr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5247438" y="1960961"/>
              <a:ext cx="754500" cy="650100"/>
            </a:xfrm>
            <a:prstGeom prst="hexagon">
              <a:avLst>
                <a:gd name="adj" fmla="val 28900"/>
                <a:gd name="vf" fmla="val 11547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4801825" y="871971"/>
              <a:ext cx="1638600" cy="1417800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Shape 345"/>
            <p:cNvSpPr txBox="1"/>
            <p:nvPr/>
          </p:nvSpPr>
          <p:spPr>
            <a:xfrm>
              <a:off x="5073396" y="1106912"/>
              <a:ext cx="1095600" cy="9477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Resurse</a:t>
              </a: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Umane</a:t>
              </a: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4635767" y="3332805"/>
              <a:ext cx="754500" cy="650100"/>
            </a:xfrm>
            <a:prstGeom prst="hexagon">
              <a:avLst>
                <a:gd name="adj" fmla="val 28900"/>
                <a:gd name="vf" fmla="val 11547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4801825" y="2586167"/>
              <a:ext cx="1638600" cy="1417800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Shape 348"/>
            <p:cNvSpPr txBox="1"/>
            <p:nvPr/>
          </p:nvSpPr>
          <p:spPr>
            <a:xfrm>
              <a:off x="5073396" y="2821108"/>
              <a:ext cx="1095600" cy="9477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Proiectare Fluxuri Tehnologice</a:t>
              </a: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3118450" y="3475207"/>
              <a:ext cx="754500" cy="650100"/>
            </a:xfrm>
            <a:prstGeom prst="hexagon">
              <a:avLst>
                <a:gd name="adj" fmla="val 28900"/>
                <a:gd name="vf" fmla="val 11547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3298928" y="3459114"/>
              <a:ext cx="1638600" cy="1417800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Shape 351"/>
            <p:cNvSpPr txBox="1"/>
            <p:nvPr/>
          </p:nvSpPr>
          <p:spPr>
            <a:xfrm>
              <a:off x="3570499" y="3694055"/>
              <a:ext cx="1095600" cy="9477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Mediul de business</a:t>
              </a: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2223503" y="2260396"/>
              <a:ext cx="754500" cy="650100"/>
            </a:xfrm>
            <a:prstGeom prst="hexagon">
              <a:avLst>
                <a:gd name="adj" fmla="val 28900"/>
                <a:gd name="vf" fmla="val 11547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1789054" y="2587142"/>
              <a:ext cx="1638600" cy="1417800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Shape 354"/>
            <p:cNvSpPr txBox="1"/>
            <p:nvPr/>
          </p:nvSpPr>
          <p:spPr>
            <a:xfrm>
              <a:off x="1958070" y="2822083"/>
              <a:ext cx="1198154" cy="9477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Administrarea</a:t>
              </a:r>
              <a:r>
                <a:rPr lang="en-US" sz="1100" b="1" dirty="0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E.T.T.</a:t>
              </a:r>
              <a:endParaRPr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1789054" y="870021"/>
              <a:ext cx="1638600" cy="1417800"/>
            </a:xfrm>
            <a:prstGeom prst="hexagon">
              <a:avLst>
                <a:gd name="adj" fmla="val 28570"/>
                <a:gd name="vf" fmla="val 115470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Shape 356"/>
            <p:cNvSpPr txBox="1"/>
            <p:nvPr/>
          </p:nvSpPr>
          <p:spPr>
            <a:xfrm>
              <a:off x="2060624" y="1104962"/>
              <a:ext cx="1095600" cy="9477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 err="1">
                  <a:solidFill>
                    <a:schemeClr val="dk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Consumatorii</a:t>
              </a:r>
              <a:endParaRPr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Mecanismul</a:t>
            </a:r>
            <a:r>
              <a:rPr lang="en-US" sz="4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E.T.T.</a:t>
            </a:r>
            <a:endParaRPr sz="4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2" name="Shape 362"/>
          <p:cNvGrpSpPr/>
          <p:nvPr/>
        </p:nvGrpSpPr>
        <p:grpSpPr>
          <a:xfrm>
            <a:off x="109681" y="3845269"/>
            <a:ext cx="8916005" cy="775200"/>
            <a:chOff x="2177" y="1856429"/>
            <a:chExt cx="8916005" cy="775200"/>
          </a:xfrm>
        </p:grpSpPr>
        <p:sp>
          <p:nvSpPr>
            <p:cNvPr id="363" name="Shape 363"/>
            <p:cNvSpPr/>
            <p:nvPr/>
          </p:nvSpPr>
          <p:spPr>
            <a:xfrm>
              <a:off x="2177" y="1856429"/>
              <a:ext cx="1938300" cy="7752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B0CBD0"/>
                </a:gs>
                <a:gs pos="45000">
                  <a:srgbClr val="BFDBE3"/>
                </a:gs>
                <a:gs pos="100000">
                  <a:srgbClr val="DCEAE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Shape 364"/>
            <p:cNvSpPr txBox="1"/>
            <p:nvPr/>
          </p:nvSpPr>
          <p:spPr>
            <a:xfrm>
              <a:off x="389827" y="1856429"/>
              <a:ext cx="1163100" cy="7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Cercetare fundamentala</a:t>
              </a:r>
              <a:endParaRPr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1746603" y="1856429"/>
              <a:ext cx="1938300" cy="7752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B3BECD"/>
                </a:gs>
                <a:gs pos="45000">
                  <a:srgbClr val="C3CEDE"/>
                </a:gs>
                <a:gs pos="100000">
                  <a:srgbClr val="DEE4ED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Shape 366"/>
            <p:cNvSpPr txBox="1"/>
            <p:nvPr/>
          </p:nvSpPr>
          <p:spPr>
            <a:xfrm>
              <a:off x="2134253" y="1856429"/>
              <a:ext cx="1163100" cy="7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Cercetare de baza</a:t>
              </a:r>
              <a:endParaRPr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3491029" y="1856429"/>
              <a:ext cx="1938300" cy="7752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B8B8CA"/>
                </a:gs>
                <a:gs pos="45000">
                  <a:srgbClr val="C7C7DC"/>
                </a:gs>
                <a:gs pos="100000">
                  <a:srgbClr val="E0E0E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Shape 368"/>
            <p:cNvSpPr txBox="1"/>
            <p:nvPr/>
          </p:nvSpPr>
          <p:spPr>
            <a:xfrm>
              <a:off x="3878679" y="1856429"/>
              <a:ext cx="1163100" cy="7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Dezvoltare experimentala</a:t>
              </a:r>
              <a:endParaRPr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5235455" y="1856429"/>
              <a:ext cx="1938300" cy="7752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C1BDC8"/>
                </a:gs>
                <a:gs pos="45000">
                  <a:srgbClr val="D1CCDA"/>
                </a:gs>
                <a:gs pos="100000">
                  <a:srgbClr val="E5E2E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Shape 370"/>
            <p:cNvSpPr txBox="1"/>
            <p:nvPr/>
          </p:nvSpPr>
          <p:spPr>
            <a:xfrm>
              <a:off x="5623105" y="1856429"/>
              <a:ext cx="1163100" cy="7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Dezvoltare de produs</a:t>
              </a:r>
              <a:endParaRPr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6979882" y="1856429"/>
              <a:ext cx="1938300" cy="7752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C6C1C8"/>
                </a:gs>
                <a:gs pos="45000">
                  <a:srgbClr val="D6D0D8"/>
                </a:gs>
                <a:gs pos="100000">
                  <a:srgbClr val="E8E5E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Shape 372"/>
            <p:cNvSpPr txBox="1"/>
            <p:nvPr/>
          </p:nvSpPr>
          <p:spPr>
            <a:xfrm>
              <a:off x="7367532" y="1856429"/>
              <a:ext cx="1163100" cy="7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0" tIns="18650" rIns="18650" bIns="18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Productie</a:t>
              </a:r>
              <a:endParaRPr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73" name="Shape 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484784"/>
            <a:ext cx="9036497" cy="2299884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 txBox="1"/>
          <p:nvPr/>
        </p:nvSpPr>
        <p:spPr>
          <a:xfrm>
            <a:off x="107504" y="4744473"/>
            <a:ext cx="34644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L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cunosc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nevoile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pieței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ale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clienților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LcPeriod"/>
            </a:pP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Lipsa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know-how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și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resurse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pentru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dezvoltarea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producție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invențiilor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LcPeriod"/>
            </a:pP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Majoritatea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cercetărilor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sunt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grupuri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mici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5450460" y="4626545"/>
            <a:ext cx="3661598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cunosc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ro-RO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înțeleg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tehnologiile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emergente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ultimă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generație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Tehnologia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nu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suficient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dezvoltată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pentru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comercializare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marR="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LcPeriod"/>
            </a:pP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unica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nu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suficient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simpla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pentru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dezvoltarea</a:t>
            </a:r>
            <a:r>
              <a:rPr lang="en-US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afacerilor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3428729" y="4744473"/>
            <a:ext cx="2088300" cy="185280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48123"/>
            </a:avLst>
          </a:prstGeom>
          <a:solidFill>
            <a:srgbClr val="FFC000"/>
          </a:solidFill>
          <a:ln w="9525" cap="flat" cmpd="sng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Decalaj</a:t>
            </a: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acoperit</a:t>
            </a: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ETT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612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500" b="1" i="0" u="none" strike="noStrike" cap="none" dirty="0" err="1">
                <a:solidFill>
                  <a:schemeClr val="dk2"/>
                </a:solidFill>
                <a:sym typeface="Arial"/>
              </a:rPr>
              <a:t>Fazele</a:t>
            </a:r>
            <a:r>
              <a:rPr lang="en-US" sz="3500" b="1" i="0" u="none" strike="noStrike" cap="none" dirty="0">
                <a:solidFill>
                  <a:schemeClr val="dk2"/>
                </a:solidFill>
                <a:sym typeface="Arial"/>
              </a:rPr>
              <a:t> </a:t>
            </a:r>
            <a:r>
              <a:rPr lang="en-US" sz="3500" b="1" i="0" u="none" strike="noStrike" cap="none" dirty="0" err="1">
                <a:solidFill>
                  <a:schemeClr val="dk2"/>
                </a:solidFill>
                <a:sym typeface="Arial"/>
              </a:rPr>
              <a:t>dezvoltării</a:t>
            </a:r>
            <a:r>
              <a:rPr lang="en-US" sz="3500" b="1" i="0" u="none" strike="noStrike" cap="none" dirty="0">
                <a:solidFill>
                  <a:schemeClr val="dk2"/>
                </a:solidFill>
                <a:sym typeface="Arial"/>
              </a:rPr>
              <a:t> </a:t>
            </a:r>
            <a:r>
              <a:rPr lang="en-US" sz="3500" b="1" i="0" u="none" strike="noStrike" cap="none" dirty="0" err="1">
                <a:solidFill>
                  <a:schemeClr val="dk2"/>
                </a:solidFill>
                <a:sym typeface="Arial"/>
              </a:rPr>
              <a:t>unei</a:t>
            </a:r>
            <a:r>
              <a:rPr lang="en-US" sz="3500" b="1" i="0" u="none" strike="noStrike" cap="none" dirty="0">
                <a:solidFill>
                  <a:schemeClr val="dk2"/>
                </a:solidFill>
                <a:sym typeface="Arial"/>
              </a:rPr>
              <a:t> </a:t>
            </a:r>
            <a:r>
              <a:rPr lang="en-US" sz="3500" b="1" i="0" u="none" strike="noStrike" cap="none" dirty="0" err="1">
                <a:solidFill>
                  <a:schemeClr val="dk2"/>
                </a:solidFill>
                <a:sym typeface="Arial"/>
              </a:rPr>
              <a:t>idei</a:t>
            </a:r>
            <a:r>
              <a:rPr lang="en-US" sz="3500" b="1" i="0" u="none" strike="noStrike" cap="none" dirty="0">
                <a:solidFill>
                  <a:schemeClr val="dk2"/>
                </a:solidFill>
                <a:sym typeface="Arial"/>
              </a:rPr>
              <a:t> de </a:t>
            </a:r>
            <a:r>
              <a:rPr lang="en-US" sz="3500" b="1" i="0" u="none" strike="noStrike" cap="none" dirty="0" err="1">
                <a:solidFill>
                  <a:schemeClr val="dk2"/>
                </a:solidFill>
                <a:sym typeface="Arial"/>
              </a:rPr>
              <a:t>proiect</a:t>
            </a:r>
            <a:r>
              <a:rPr lang="en-US" sz="3500" b="1" i="0" u="none" strike="noStrike" cap="none" dirty="0">
                <a:solidFill>
                  <a:schemeClr val="dk2"/>
                </a:solidFill>
                <a:sym typeface="Arial"/>
              </a:rPr>
              <a:t> </a:t>
            </a:r>
            <a:endParaRPr sz="3500" b="1" dirty="0"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467544" y="1484784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Dezvoltarea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prototipului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cadrul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E.T.T.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presupune</a:t>
            </a:r>
            <a:r>
              <a:rPr lang="en-US" sz="1800" dirty="0"/>
              <a:t>: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dirty="0"/>
          </a:p>
          <a:p>
            <a:pPr marL="182880" marR="0" lvl="0" indent="-8572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3" name="Shape 383"/>
          <p:cNvGrpSpPr/>
          <p:nvPr/>
        </p:nvGrpSpPr>
        <p:grpSpPr>
          <a:xfrm>
            <a:off x="1620535" y="2736930"/>
            <a:ext cx="5512303" cy="3236100"/>
            <a:chOff x="673" y="0"/>
            <a:chExt cx="5512303" cy="3236100"/>
          </a:xfrm>
        </p:grpSpPr>
        <p:sp>
          <p:nvSpPr>
            <p:cNvPr id="384" name="Shape 384"/>
            <p:cNvSpPr/>
            <p:nvPr/>
          </p:nvSpPr>
          <p:spPr>
            <a:xfrm>
              <a:off x="673" y="0"/>
              <a:ext cx="1749900" cy="3236100"/>
            </a:xfrm>
            <a:prstGeom prst="roundRect">
              <a:avLst>
                <a:gd name="adj" fmla="val 10000"/>
              </a:avLst>
            </a:prstGeom>
            <a:solidFill>
              <a:srgbClr val="CEDFE3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Shape 385"/>
            <p:cNvSpPr txBox="1"/>
            <p:nvPr/>
          </p:nvSpPr>
          <p:spPr>
            <a:xfrm>
              <a:off x="673" y="0"/>
              <a:ext cx="17499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Idee</a:t>
              </a:r>
              <a:r>
                <a:rPr lang="en-US" sz="2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de </a:t>
              </a: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produs</a:t>
              </a:r>
              <a:endParaRPr dirty="0"/>
            </a:p>
          </p:txBody>
        </p:sp>
        <p:sp>
          <p:nvSpPr>
            <p:cNvPr id="386" name="Shape 386"/>
            <p:cNvSpPr/>
            <p:nvPr/>
          </p:nvSpPr>
          <p:spPr>
            <a:xfrm>
              <a:off x="175668" y="971736"/>
              <a:ext cx="1400100" cy="975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A95A4"/>
                </a:gs>
                <a:gs pos="34000">
                  <a:srgbClr val="3D93A1"/>
                </a:gs>
                <a:gs pos="70000">
                  <a:srgbClr val="45A5B5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Shape 387"/>
            <p:cNvSpPr txBox="1"/>
            <p:nvPr/>
          </p:nvSpPr>
          <p:spPr>
            <a:xfrm>
              <a:off x="204245" y="1000313"/>
              <a:ext cx="1342800" cy="9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24750" rIns="3300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BURSĂ INCUBARE PROTOTIPURI</a:t>
              </a:r>
              <a:endParaRPr dirty="0"/>
            </a:p>
          </p:txBody>
        </p:sp>
        <p:sp>
          <p:nvSpPr>
            <p:cNvPr id="388" name="Shape 388"/>
            <p:cNvSpPr/>
            <p:nvPr/>
          </p:nvSpPr>
          <p:spPr>
            <a:xfrm>
              <a:off x="175668" y="2097527"/>
              <a:ext cx="1400100" cy="975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44799F"/>
                </a:gs>
                <a:gs pos="34000">
                  <a:srgbClr val="47799C"/>
                </a:gs>
                <a:gs pos="70000">
                  <a:srgbClr val="5087AF"/>
                </a:gs>
                <a:gs pos="100000">
                  <a:srgbClr val="628CA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Shape 389"/>
            <p:cNvSpPr txBox="1"/>
            <p:nvPr/>
          </p:nvSpPr>
          <p:spPr>
            <a:xfrm>
              <a:off x="204245" y="2126104"/>
              <a:ext cx="1342800" cy="9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24750" rIns="3300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ETT+Mediul de Afaceri - Contract FUTURES</a:t>
              </a: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1881874" y="0"/>
              <a:ext cx="1749900" cy="3236100"/>
            </a:xfrm>
            <a:prstGeom prst="roundRect">
              <a:avLst>
                <a:gd name="adj" fmla="val 10000"/>
              </a:avLst>
            </a:prstGeom>
            <a:solidFill>
              <a:srgbClr val="CEDFE3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Shape 391"/>
            <p:cNvSpPr txBox="1"/>
            <p:nvPr/>
          </p:nvSpPr>
          <p:spPr>
            <a:xfrm>
              <a:off x="1881874" y="0"/>
              <a:ext cx="17499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Incubare</a:t>
              </a:r>
              <a:r>
                <a:rPr lang="en-US" sz="2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prototip</a:t>
              </a:r>
              <a:endParaRPr dirty="0"/>
            </a:p>
          </p:txBody>
        </p:sp>
        <p:sp>
          <p:nvSpPr>
            <p:cNvPr id="392" name="Shape 392"/>
            <p:cNvSpPr/>
            <p:nvPr/>
          </p:nvSpPr>
          <p:spPr>
            <a:xfrm>
              <a:off x="2056870" y="971736"/>
              <a:ext cx="1400100" cy="975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4E669A"/>
                </a:gs>
                <a:gs pos="34000">
                  <a:srgbClr val="506798"/>
                </a:gs>
                <a:gs pos="70000">
                  <a:srgbClr val="5A73AA"/>
                </a:gs>
                <a:gs pos="100000">
                  <a:srgbClr val="6C7E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Shape 393"/>
            <p:cNvSpPr txBox="1"/>
            <p:nvPr/>
          </p:nvSpPr>
          <p:spPr>
            <a:xfrm>
              <a:off x="2085447" y="1000313"/>
              <a:ext cx="1342800" cy="9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24750" rIns="3300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ETT - Dezvoltare </a:t>
              </a: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experimentală</a:t>
              </a:r>
              <a:endParaRPr dirty="0"/>
            </a:p>
          </p:txBody>
        </p:sp>
        <p:sp>
          <p:nvSpPr>
            <p:cNvPr id="394" name="Shape 394"/>
            <p:cNvSpPr/>
            <p:nvPr/>
          </p:nvSpPr>
          <p:spPr>
            <a:xfrm>
              <a:off x="2056870" y="2097527"/>
              <a:ext cx="1400100" cy="975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A5A94"/>
                </a:gs>
                <a:gs pos="34000">
                  <a:srgbClr val="5C5C92"/>
                </a:gs>
                <a:gs pos="70000">
                  <a:srgbClr val="6767A4"/>
                </a:gs>
                <a:gs pos="100000">
                  <a:srgbClr val="7676A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Shape 395"/>
            <p:cNvSpPr txBox="1"/>
            <p:nvPr/>
          </p:nvSpPr>
          <p:spPr>
            <a:xfrm>
              <a:off x="2085447" y="2126104"/>
              <a:ext cx="1342800" cy="9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24750" rIns="3300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Mediul de afaceri - Studiere piață + Elaborare Plan de Business</a:t>
              </a: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3763076" y="0"/>
              <a:ext cx="1749900" cy="3236100"/>
            </a:xfrm>
            <a:prstGeom prst="roundRect">
              <a:avLst>
                <a:gd name="adj" fmla="val 10000"/>
              </a:avLst>
            </a:prstGeom>
            <a:solidFill>
              <a:srgbClr val="CEDFE3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Shape 397"/>
            <p:cNvSpPr txBox="1"/>
            <p:nvPr/>
          </p:nvSpPr>
          <p:spPr>
            <a:xfrm>
              <a:off x="3763076" y="0"/>
              <a:ext cx="17499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Prototip</a:t>
              </a:r>
              <a:r>
                <a:rPr lang="en-US" sz="2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matur</a:t>
              </a:r>
              <a:endParaRPr dirty="0"/>
            </a:p>
          </p:txBody>
        </p:sp>
        <p:sp>
          <p:nvSpPr>
            <p:cNvPr id="398" name="Shape 398"/>
            <p:cNvSpPr/>
            <p:nvPr/>
          </p:nvSpPr>
          <p:spPr>
            <a:xfrm>
              <a:off x="3938072" y="971064"/>
              <a:ext cx="1400100" cy="635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D6391"/>
                </a:gs>
                <a:gs pos="34000">
                  <a:srgbClr val="6E6490"/>
                </a:gs>
                <a:gs pos="70000">
                  <a:srgbClr val="7C71A1"/>
                </a:gs>
                <a:gs pos="100000">
                  <a:srgbClr val="877EA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Shape 399"/>
            <p:cNvSpPr txBox="1"/>
            <p:nvPr/>
          </p:nvSpPr>
          <p:spPr>
            <a:xfrm>
              <a:off x="3956692" y="989684"/>
              <a:ext cx="1362600" cy="5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24750" rIns="3300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Certificare</a:t>
              </a: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și</a:t>
              </a: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Omologare</a:t>
              </a: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PROTOTIP</a:t>
              </a:r>
              <a:endParaRPr dirty="0"/>
            </a:p>
          </p:txBody>
        </p:sp>
        <p:sp>
          <p:nvSpPr>
            <p:cNvPr id="400" name="Shape 400"/>
            <p:cNvSpPr/>
            <p:nvPr/>
          </p:nvSpPr>
          <p:spPr>
            <a:xfrm>
              <a:off x="3938072" y="1704606"/>
              <a:ext cx="1400100" cy="635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7D6C8D"/>
                </a:gs>
                <a:gs pos="34000">
                  <a:srgbClr val="7D6D8C"/>
                </a:gs>
                <a:gs pos="70000">
                  <a:srgbClr val="8D7B9C"/>
                </a:gs>
                <a:gs pos="100000">
                  <a:srgbClr val="9486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Shape 401"/>
            <p:cNvSpPr txBox="1"/>
            <p:nvPr/>
          </p:nvSpPr>
          <p:spPr>
            <a:xfrm>
              <a:off x="3956692" y="1723226"/>
              <a:ext cx="1362600" cy="5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24750" rIns="3300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Elaborare</a:t>
              </a: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fluxuri</a:t>
              </a: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tehnologice</a:t>
              </a:r>
              <a:endParaRPr dirty="0"/>
            </a:p>
          </p:txBody>
        </p:sp>
        <p:sp>
          <p:nvSpPr>
            <p:cNvPr id="402" name="Shape 402"/>
            <p:cNvSpPr/>
            <p:nvPr/>
          </p:nvSpPr>
          <p:spPr>
            <a:xfrm>
              <a:off x="3938072" y="2438148"/>
              <a:ext cx="1400100" cy="635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86758A"/>
                </a:gs>
                <a:gs pos="34000">
                  <a:srgbClr val="857689"/>
                </a:gs>
                <a:gs pos="70000">
                  <a:srgbClr val="958599"/>
                </a:gs>
                <a:gs pos="100000">
                  <a:srgbClr val="9C8F9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Shape 403"/>
            <p:cNvSpPr txBox="1"/>
            <p:nvPr/>
          </p:nvSpPr>
          <p:spPr>
            <a:xfrm>
              <a:off x="3956692" y="2456768"/>
              <a:ext cx="1362600" cy="5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24750" rIns="3300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Editare</a:t>
              </a: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Carte </a:t>
              </a: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Tehnică</a:t>
              </a: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PROTOTIP</a:t>
              </a:r>
              <a:endParaRPr dirty="0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612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3500" b="1" i="0" u="none" strike="noStrike" cap="none" dirty="0" err="1">
                <a:solidFill>
                  <a:schemeClr val="dk2"/>
                </a:solidFill>
                <a:sym typeface="Arial"/>
              </a:rPr>
              <a:t>Fazele</a:t>
            </a:r>
            <a:r>
              <a:rPr lang="en-US" sz="3500" b="1" i="0" u="none" strike="noStrike" cap="none" dirty="0">
                <a:solidFill>
                  <a:schemeClr val="dk2"/>
                </a:solidFill>
                <a:sym typeface="Arial"/>
              </a:rPr>
              <a:t> </a:t>
            </a:r>
            <a:r>
              <a:rPr lang="en-US" sz="3500" b="1" i="0" u="none" strike="noStrike" cap="none" dirty="0" err="1">
                <a:solidFill>
                  <a:schemeClr val="dk2"/>
                </a:solidFill>
                <a:sym typeface="Arial"/>
              </a:rPr>
              <a:t>dezvoltării</a:t>
            </a:r>
            <a:r>
              <a:rPr lang="en-US" sz="3500" b="1" i="0" u="none" strike="noStrike" cap="none" dirty="0">
                <a:solidFill>
                  <a:schemeClr val="dk2"/>
                </a:solidFill>
                <a:sym typeface="Arial"/>
              </a:rPr>
              <a:t> </a:t>
            </a:r>
            <a:r>
              <a:rPr lang="en-US" sz="3500" b="1" i="0" u="none" strike="noStrike" cap="none" dirty="0" err="1">
                <a:solidFill>
                  <a:schemeClr val="dk2"/>
                </a:solidFill>
                <a:sym typeface="Arial"/>
              </a:rPr>
              <a:t>unei</a:t>
            </a:r>
            <a:r>
              <a:rPr lang="en-US" sz="3500" b="1" i="0" u="none" strike="noStrike" cap="none" dirty="0">
                <a:solidFill>
                  <a:schemeClr val="dk2"/>
                </a:solidFill>
                <a:sym typeface="Arial"/>
              </a:rPr>
              <a:t> </a:t>
            </a:r>
            <a:r>
              <a:rPr lang="en-US" sz="3500" b="1" i="0" u="none" strike="noStrike" cap="none" dirty="0" err="1">
                <a:solidFill>
                  <a:schemeClr val="dk2"/>
                </a:solidFill>
                <a:sym typeface="Arial"/>
              </a:rPr>
              <a:t>idei</a:t>
            </a:r>
            <a:r>
              <a:rPr lang="en-US" sz="3500" b="1" i="0" u="none" strike="noStrike" cap="none" dirty="0">
                <a:solidFill>
                  <a:schemeClr val="dk2"/>
                </a:solidFill>
                <a:sym typeface="Arial"/>
              </a:rPr>
              <a:t> de </a:t>
            </a:r>
            <a:r>
              <a:rPr lang="en-US" sz="3500" b="1" i="0" u="none" strike="noStrike" cap="none" dirty="0" err="1">
                <a:solidFill>
                  <a:schemeClr val="dk2"/>
                </a:solidFill>
                <a:sym typeface="Arial"/>
              </a:rPr>
              <a:t>proiect</a:t>
            </a:r>
            <a:r>
              <a:rPr lang="en-US" sz="3500" b="1" i="0" u="none" strike="noStrike" cap="none" dirty="0">
                <a:solidFill>
                  <a:schemeClr val="dk2"/>
                </a:solidFill>
                <a:sym typeface="Arial"/>
              </a:rPr>
              <a:t> </a:t>
            </a:r>
            <a:endParaRPr sz="3500" b="1" dirty="0"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467544" y="1484784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r>
              <a:rPr lang="en-US" sz="1800" dirty="0" err="1"/>
              <a:t>B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eneficiarii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incubării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prototipurilor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obține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surse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finanțare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</a:t>
            </a:r>
            <a:r>
              <a:rPr lang="en-US" sz="1800" dirty="0"/>
              <a:t>: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lang="en-US" sz="1800" dirty="0"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Wingdings" panose="05000000000000000000" pitchFamily="2" charset="2"/>
              <a:buChar char="q"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subscripție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publică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Wingdings" panose="05000000000000000000" pitchFamily="2" charset="2"/>
              <a:buChar char="q"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accesare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fonduri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structurale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285750" indent="-285750">
              <a:spcBef>
                <a:spcPts val="360"/>
              </a:spcBef>
              <a:buSzPts val="1530"/>
              <a:buFont typeface="Wingdings" panose="05000000000000000000" pitchFamily="2" charset="2"/>
              <a:buChar char="q"/>
            </a:pPr>
            <a:r>
              <a:rPr lang="ro-RO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ccesare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împrumuturi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vederea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implementării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activităților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producție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care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obținerii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produse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inovative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destinate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consumului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piață</a:t>
            </a:r>
            <a:r>
              <a:rPr lang="en-US" sz="18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/</a:t>
            </a:r>
            <a:r>
              <a:rPr lang="en-US" sz="2000" dirty="0" err="1"/>
              <a:t>sau</a:t>
            </a:r>
            <a:endParaRPr lang="en-US" sz="2000" dirty="0"/>
          </a:p>
          <a:p>
            <a:pPr marL="285750" indent="-285750">
              <a:spcBef>
                <a:spcPts val="360"/>
              </a:spcBef>
              <a:buSzPts val="1530"/>
              <a:buFont typeface="Wingdings" panose="05000000000000000000" pitchFamily="2" charset="2"/>
              <a:buChar char="q"/>
            </a:pPr>
            <a:r>
              <a:rPr lang="en-US" sz="1800" b="1" dirty="0" err="1"/>
              <a:t>mecanismele</a:t>
            </a:r>
            <a:r>
              <a:rPr lang="en-US" sz="1800" b="1" dirty="0"/>
              <a:t> de </a:t>
            </a:r>
            <a:r>
              <a:rPr lang="en-US" sz="1800" b="1" dirty="0" err="1"/>
              <a:t>fina</a:t>
            </a:r>
            <a:r>
              <a:rPr lang="ro-RO" sz="1800" b="1" dirty="0" err="1"/>
              <a:t>nțare</a:t>
            </a:r>
            <a:r>
              <a:rPr lang="ro-RO" sz="1800" b="1" dirty="0"/>
              <a:t> </a:t>
            </a:r>
            <a:r>
              <a:rPr lang="ro-RO" sz="1800" dirty="0"/>
              <a:t>identificate în urma dialogului cu fondurile de investiții.</a:t>
            </a:r>
            <a:endParaRPr lang="en-US" sz="1800" dirty="0"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Wingdings" panose="05000000000000000000" pitchFamily="2" charset="2"/>
              <a:buChar char="q"/>
            </a:pPr>
            <a:endParaRPr dirty="0"/>
          </a:p>
          <a:p>
            <a:pPr marL="182880" marR="0" lvl="0" indent="-8572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3" name="Shape 383"/>
          <p:cNvGrpSpPr/>
          <p:nvPr/>
        </p:nvGrpSpPr>
        <p:grpSpPr>
          <a:xfrm>
            <a:off x="2699792" y="4005064"/>
            <a:ext cx="4943302" cy="2739168"/>
            <a:chOff x="673" y="0"/>
            <a:chExt cx="5512303" cy="3236100"/>
          </a:xfrm>
        </p:grpSpPr>
        <p:sp>
          <p:nvSpPr>
            <p:cNvPr id="384" name="Shape 384"/>
            <p:cNvSpPr/>
            <p:nvPr/>
          </p:nvSpPr>
          <p:spPr>
            <a:xfrm>
              <a:off x="673" y="0"/>
              <a:ext cx="1749900" cy="3236100"/>
            </a:xfrm>
            <a:prstGeom prst="roundRect">
              <a:avLst>
                <a:gd name="adj" fmla="val 10000"/>
              </a:avLst>
            </a:prstGeom>
            <a:solidFill>
              <a:srgbClr val="CEDFE3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Shape 385"/>
            <p:cNvSpPr txBox="1"/>
            <p:nvPr/>
          </p:nvSpPr>
          <p:spPr>
            <a:xfrm>
              <a:off x="673" y="0"/>
              <a:ext cx="17499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Idee</a:t>
              </a:r>
              <a:r>
                <a:rPr lang="en-US" sz="2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de </a:t>
              </a: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produs</a:t>
              </a:r>
              <a:endParaRPr dirty="0"/>
            </a:p>
          </p:txBody>
        </p:sp>
        <p:sp>
          <p:nvSpPr>
            <p:cNvPr id="386" name="Shape 386"/>
            <p:cNvSpPr/>
            <p:nvPr/>
          </p:nvSpPr>
          <p:spPr>
            <a:xfrm>
              <a:off x="175668" y="971736"/>
              <a:ext cx="1400100" cy="975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A95A4"/>
                </a:gs>
                <a:gs pos="34000">
                  <a:srgbClr val="3D93A1"/>
                </a:gs>
                <a:gs pos="70000">
                  <a:srgbClr val="45A5B5"/>
                </a:gs>
                <a:gs pos="100000">
                  <a:schemeClr val="accent5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Shape 387"/>
            <p:cNvSpPr txBox="1"/>
            <p:nvPr/>
          </p:nvSpPr>
          <p:spPr>
            <a:xfrm>
              <a:off x="204245" y="1000313"/>
              <a:ext cx="1342800" cy="9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24750" rIns="3300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BURSĂ INCUBARE PROTOTIPURI</a:t>
              </a:r>
              <a:endParaRPr dirty="0"/>
            </a:p>
          </p:txBody>
        </p:sp>
        <p:sp>
          <p:nvSpPr>
            <p:cNvPr id="388" name="Shape 388"/>
            <p:cNvSpPr/>
            <p:nvPr/>
          </p:nvSpPr>
          <p:spPr>
            <a:xfrm>
              <a:off x="175668" y="2097527"/>
              <a:ext cx="1400100" cy="975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44799F"/>
                </a:gs>
                <a:gs pos="34000">
                  <a:srgbClr val="47799C"/>
                </a:gs>
                <a:gs pos="70000">
                  <a:srgbClr val="5087AF"/>
                </a:gs>
                <a:gs pos="100000">
                  <a:srgbClr val="628CAA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Shape 389"/>
            <p:cNvSpPr txBox="1"/>
            <p:nvPr/>
          </p:nvSpPr>
          <p:spPr>
            <a:xfrm>
              <a:off x="204245" y="2126104"/>
              <a:ext cx="1342800" cy="9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24750" rIns="3300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ETT+Mediul de Afaceri - Contract FUTURES</a:t>
              </a: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1881874" y="0"/>
              <a:ext cx="1749900" cy="3236100"/>
            </a:xfrm>
            <a:prstGeom prst="roundRect">
              <a:avLst>
                <a:gd name="adj" fmla="val 10000"/>
              </a:avLst>
            </a:prstGeom>
            <a:solidFill>
              <a:srgbClr val="CEDFE3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Shape 391"/>
            <p:cNvSpPr txBox="1"/>
            <p:nvPr/>
          </p:nvSpPr>
          <p:spPr>
            <a:xfrm>
              <a:off x="1881874" y="0"/>
              <a:ext cx="17499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Incubare</a:t>
              </a:r>
              <a:r>
                <a:rPr lang="en-US" sz="2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prototip</a:t>
              </a:r>
              <a:endParaRPr dirty="0"/>
            </a:p>
          </p:txBody>
        </p:sp>
        <p:sp>
          <p:nvSpPr>
            <p:cNvPr id="392" name="Shape 392"/>
            <p:cNvSpPr/>
            <p:nvPr/>
          </p:nvSpPr>
          <p:spPr>
            <a:xfrm>
              <a:off x="2056870" y="971736"/>
              <a:ext cx="1400100" cy="975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4E669A"/>
                </a:gs>
                <a:gs pos="34000">
                  <a:srgbClr val="506798"/>
                </a:gs>
                <a:gs pos="70000">
                  <a:srgbClr val="5A73AA"/>
                </a:gs>
                <a:gs pos="100000">
                  <a:srgbClr val="6C7EA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Shape 393"/>
            <p:cNvSpPr txBox="1"/>
            <p:nvPr/>
          </p:nvSpPr>
          <p:spPr>
            <a:xfrm>
              <a:off x="2085447" y="1000313"/>
              <a:ext cx="1342800" cy="9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24750" rIns="3300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ETT - Dezvoltare </a:t>
              </a: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experimentală</a:t>
              </a:r>
              <a:endParaRPr dirty="0"/>
            </a:p>
          </p:txBody>
        </p:sp>
        <p:sp>
          <p:nvSpPr>
            <p:cNvPr id="394" name="Shape 394"/>
            <p:cNvSpPr/>
            <p:nvPr/>
          </p:nvSpPr>
          <p:spPr>
            <a:xfrm>
              <a:off x="2056870" y="2097527"/>
              <a:ext cx="1400100" cy="9756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A5A94"/>
                </a:gs>
                <a:gs pos="34000">
                  <a:srgbClr val="5C5C92"/>
                </a:gs>
                <a:gs pos="70000">
                  <a:srgbClr val="6767A4"/>
                </a:gs>
                <a:gs pos="100000">
                  <a:srgbClr val="7676A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Shape 395"/>
            <p:cNvSpPr txBox="1"/>
            <p:nvPr/>
          </p:nvSpPr>
          <p:spPr>
            <a:xfrm>
              <a:off x="2085447" y="2126104"/>
              <a:ext cx="1342800" cy="91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24750" rIns="3300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Mediul de afaceri - Studiere piață + Elaborare Plan de Business</a:t>
              </a: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3763076" y="0"/>
              <a:ext cx="1749900" cy="3236100"/>
            </a:xfrm>
            <a:prstGeom prst="roundRect">
              <a:avLst>
                <a:gd name="adj" fmla="val 10000"/>
              </a:avLst>
            </a:prstGeom>
            <a:solidFill>
              <a:srgbClr val="CEDFE3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Shape 397"/>
            <p:cNvSpPr txBox="1"/>
            <p:nvPr/>
          </p:nvSpPr>
          <p:spPr>
            <a:xfrm>
              <a:off x="3763076" y="0"/>
              <a:ext cx="17499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Prototip</a:t>
              </a:r>
              <a:r>
                <a:rPr lang="en-US" sz="28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matur</a:t>
              </a:r>
              <a:endParaRPr dirty="0"/>
            </a:p>
          </p:txBody>
        </p:sp>
        <p:sp>
          <p:nvSpPr>
            <p:cNvPr id="398" name="Shape 398"/>
            <p:cNvSpPr/>
            <p:nvPr/>
          </p:nvSpPr>
          <p:spPr>
            <a:xfrm>
              <a:off x="3938072" y="971064"/>
              <a:ext cx="1400100" cy="635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6D6391"/>
                </a:gs>
                <a:gs pos="34000">
                  <a:srgbClr val="6E6490"/>
                </a:gs>
                <a:gs pos="70000">
                  <a:srgbClr val="7C71A1"/>
                </a:gs>
                <a:gs pos="100000">
                  <a:srgbClr val="877EA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Shape 399"/>
            <p:cNvSpPr txBox="1"/>
            <p:nvPr/>
          </p:nvSpPr>
          <p:spPr>
            <a:xfrm>
              <a:off x="3956692" y="989684"/>
              <a:ext cx="1362600" cy="5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24750" rIns="3300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Certificare</a:t>
              </a: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și</a:t>
              </a: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Omologare</a:t>
              </a: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PROTOTIP</a:t>
              </a:r>
              <a:endParaRPr dirty="0"/>
            </a:p>
          </p:txBody>
        </p:sp>
        <p:sp>
          <p:nvSpPr>
            <p:cNvPr id="400" name="Shape 400"/>
            <p:cNvSpPr/>
            <p:nvPr/>
          </p:nvSpPr>
          <p:spPr>
            <a:xfrm>
              <a:off x="3938072" y="1704606"/>
              <a:ext cx="1400100" cy="635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7D6C8D"/>
                </a:gs>
                <a:gs pos="34000">
                  <a:srgbClr val="7D6D8C"/>
                </a:gs>
                <a:gs pos="70000">
                  <a:srgbClr val="8D7B9C"/>
                </a:gs>
                <a:gs pos="100000">
                  <a:srgbClr val="9486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Shape 401"/>
            <p:cNvSpPr txBox="1"/>
            <p:nvPr/>
          </p:nvSpPr>
          <p:spPr>
            <a:xfrm>
              <a:off x="3956692" y="1723226"/>
              <a:ext cx="1362600" cy="5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24750" rIns="3300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Elaborare</a:t>
              </a: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fluxuri</a:t>
              </a: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tehnologice</a:t>
              </a:r>
              <a:endParaRPr dirty="0"/>
            </a:p>
          </p:txBody>
        </p:sp>
        <p:sp>
          <p:nvSpPr>
            <p:cNvPr id="402" name="Shape 402"/>
            <p:cNvSpPr/>
            <p:nvPr/>
          </p:nvSpPr>
          <p:spPr>
            <a:xfrm>
              <a:off x="3938072" y="2438148"/>
              <a:ext cx="1400100" cy="6357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86758A"/>
                </a:gs>
                <a:gs pos="34000">
                  <a:srgbClr val="857689"/>
                </a:gs>
                <a:gs pos="70000">
                  <a:srgbClr val="958599"/>
                </a:gs>
                <a:gs pos="100000">
                  <a:srgbClr val="9C8F9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Shape 403"/>
            <p:cNvSpPr txBox="1"/>
            <p:nvPr/>
          </p:nvSpPr>
          <p:spPr>
            <a:xfrm>
              <a:off x="3956692" y="2456768"/>
              <a:ext cx="1362600" cy="5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24750" rIns="3300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Editare</a:t>
              </a: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Carte </a:t>
              </a:r>
              <a:r>
                <a:rPr lang="en-US" sz="1300" dirty="0" err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Tehnică</a:t>
              </a:r>
              <a:r>
                <a:rPr lang="en-US" sz="1300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PROTOTIP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51289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b="1" dirty="0" err="1"/>
              <a:t>Alte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sz="4000" b="1" i="0" u="none" strike="noStrike" cap="none" dirty="0" err="1">
                <a:solidFill>
                  <a:schemeClr val="dk2"/>
                </a:solidFill>
                <a:sym typeface="Arial"/>
              </a:rPr>
              <a:t>vantaje</a:t>
            </a:r>
            <a:r>
              <a:rPr lang="en-US" sz="4000" b="1" i="0" u="none" strike="noStrike" cap="none" dirty="0">
                <a:solidFill>
                  <a:schemeClr val="dk2"/>
                </a:solidFill>
                <a:sym typeface="Arial"/>
              </a:rPr>
              <a:t> ale </a:t>
            </a:r>
            <a:r>
              <a:rPr lang="en-US" b="1" dirty="0" err="1"/>
              <a:t>dezvolt</a:t>
            </a:r>
            <a:r>
              <a:rPr lang="ro-RO" b="1" dirty="0"/>
              <a:t>ă</a:t>
            </a:r>
            <a:r>
              <a:rPr lang="en-US" b="1" dirty="0" err="1"/>
              <a:t>rii</a:t>
            </a:r>
            <a:r>
              <a:rPr lang="en-US" b="1" dirty="0"/>
              <a:t> </a:t>
            </a:r>
            <a:r>
              <a:rPr lang="en-US" b="1" dirty="0" err="1"/>
              <a:t>unui</a:t>
            </a:r>
            <a:r>
              <a:rPr lang="en-US" b="1" dirty="0"/>
              <a:t> </a:t>
            </a:r>
            <a:r>
              <a:rPr lang="en-US" sz="4000" b="1" i="0" u="none" strike="noStrike" cap="none" dirty="0">
                <a:solidFill>
                  <a:schemeClr val="dk2"/>
                </a:solidFill>
                <a:sym typeface="Arial"/>
              </a:rPr>
              <a:t>E.T.T.	</a:t>
            </a:r>
            <a:endParaRPr sz="4000" b="1" i="0" u="none" strike="noStrike" cap="none" dirty="0">
              <a:solidFill>
                <a:schemeClr val="dk2"/>
              </a:solidFill>
              <a:sym typeface="Arial"/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251520" y="2276872"/>
            <a:ext cx="8229600" cy="341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457200" marR="0" lvl="0" indent="-3175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Universitățile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intră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tranzacții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transfer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tehnologic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pentru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genera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sym typeface="Times New Roman"/>
              </a:rPr>
              <a:t>venituri</a:t>
            </a:r>
            <a:r>
              <a:rPr lang="en-US" sz="1400" b="1" i="0" u="none" strike="noStrike" cap="none" dirty="0">
                <a:solidFill>
                  <a:schemeClr val="dk1"/>
                </a:solidFill>
                <a:sym typeface="Times New Roman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sym typeface="Times New Roman"/>
              </a:rPr>
              <a:t>pentru</a:t>
            </a:r>
            <a:r>
              <a:rPr lang="en-US" sz="1400" b="1" i="0" u="none" strike="noStrike" cap="none" dirty="0">
                <a:solidFill>
                  <a:schemeClr val="dk1"/>
                </a:solidFill>
                <a:sym typeface="Times New Roman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sym typeface="Times New Roman"/>
              </a:rPr>
              <a:t>instituțiile</a:t>
            </a:r>
            <a:r>
              <a:rPr lang="ro-RO" sz="1400" b="1" dirty="0"/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sym typeface="Times New Roman"/>
              </a:rPr>
              <a:t>lor</a:t>
            </a:r>
            <a:r>
              <a:rPr lang="en-US" sz="1400" b="1" i="0" u="none" strike="noStrike" cap="none" dirty="0">
                <a:solidFill>
                  <a:schemeClr val="dk1"/>
                </a:solidFill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și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pentru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finanța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cercetare</a:t>
            </a:r>
            <a:r>
              <a:rPr lang="en-US" sz="1400" dirty="0"/>
              <a:t>;</a:t>
            </a:r>
            <a:endParaRPr lang="ro-RO" sz="1400" dirty="0"/>
          </a:p>
          <a:p>
            <a:pPr marL="457200" marR="0" lvl="0" indent="-3175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endParaRPr lang="ro-RO" sz="1400" dirty="0"/>
          </a:p>
          <a:p>
            <a:pPr marL="457200" marR="0" lvl="0" indent="-3175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r>
              <a:rPr lang="en-US" sz="1400" dirty="0" err="1"/>
              <a:t>Cele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multe</a:t>
            </a:r>
            <a:r>
              <a:rPr lang="en-US" sz="1400" dirty="0"/>
              <a:t> </a:t>
            </a:r>
            <a:r>
              <a:rPr lang="en-US" sz="1400" dirty="0" err="1"/>
              <a:t>universități</a:t>
            </a:r>
            <a:r>
              <a:rPr lang="en-US" sz="1400" dirty="0"/>
              <a:t> </a:t>
            </a:r>
            <a:r>
              <a:rPr lang="en-US" sz="1400" dirty="0" err="1"/>
              <a:t>negociază</a:t>
            </a:r>
            <a:r>
              <a:rPr lang="en-US" sz="1400" dirty="0"/>
              <a:t> </a:t>
            </a:r>
            <a:r>
              <a:rPr lang="en-US" sz="1400" dirty="0" err="1"/>
              <a:t>tranzacțiile</a:t>
            </a:r>
            <a:r>
              <a:rPr lang="en-US" sz="1400" dirty="0"/>
              <a:t> de transfer </a:t>
            </a:r>
            <a:r>
              <a:rPr lang="en-US" sz="1400" dirty="0" err="1"/>
              <a:t>tehnologic</a:t>
            </a:r>
            <a:r>
              <a:rPr lang="en-US" sz="1400" dirty="0"/>
              <a:t> </a:t>
            </a:r>
            <a:r>
              <a:rPr lang="en-US" sz="1400" dirty="0" err="1"/>
              <a:t>prin</a:t>
            </a:r>
            <a:r>
              <a:rPr lang="en-US" sz="1400" dirty="0"/>
              <a:t> </a:t>
            </a:r>
            <a:r>
              <a:rPr lang="en-US" sz="1400" b="1" dirty="0" err="1"/>
              <a:t>birourile</a:t>
            </a:r>
            <a:r>
              <a:rPr lang="en-US" sz="1400" b="1" dirty="0"/>
              <a:t> </a:t>
            </a:r>
            <a:r>
              <a:rPr lang="en-US" sz="1400" b="1" dirty="0" err="1"/>
              <a:t>lor</a:t>
            </a:r>
            <a:r>
              <a:rPr lang="en-US" sz="1400" b="1" dirty="0"/>
              <a:t> de </a:t>
            </a:r>
            <a:r>
              <a:rPr lang="en-US" sz="1400" b="1" dirty="0" err="1"/>
              <a:t>licențiere</a:t>
            </a:r>
            <a:r>
              <a:rPr lang="en-US" sz="1400" b="1" dirty="0"/>
              <a:t> </a:t>
            </a:r>
            <a:r>
              <a:rPr lang="en-US" sz="1400" b="1" dirty="0" err="1"/>
              <a:t>tehnologică</a:t>
            </a:r>
            <a:r>
              <a:rPr lang="en-US" sz="1400" dirty="0"/>
              <a:t>, care </a:t>
            </a:r>
            <a:r>
              <a:rPr lang="en-US" sz="1400" dirty="0" err="1"/>
              <a:t>sunt</a:t>
            </a:r>
            <a:r>
              <a:rPr lang="en-US" sz="1400" dirty="0"/>
              <a:t> </a:t>
            </a:r>
            <a:r>
              <a:rPr lang="en-US" sz="1400" dirty="0" err="1"/>
              <a:t>birouri</a:t>
            </a:r>
            <a:r>
              <a:rPr lang="en-US" sz="1400" dirty="0"/>
              <a:t> administrative din </a:t>
            </a:r>
            <a:r>
              <a:rPr lang="en-US" sz="1400" dirty="0" err="1"/>
              <a:t>cadrul</a:t>
            </a:r>
            <a:r>
              <a:rPr lang="en-US" sz="1400" dirty="0"/>
              <a:t> </a:t>
            </a:r>
            <a:r>
              <a:rPr lang="en-US" sz="1400" dirty="0" err="1"/>
              <a:t>universităților</a:t>
            </a:r>
            <a:r>
              <a:rPr lang="en-US" sz="1400" dirty="0"/>
              <a:t>. </a:t>
            </a:r>
            <a:r>
              <a:rPr lang="ro-RO" sz="1400" dirty="0"/>
              <a:t>Acestea</a:t>
            </a:r>
            <a:r>
              <a:rPr lang="en-US" sz="1400" dirty="0"/>
              <a:t> </a:t>
            </a:r>
            <a:r>
              <a:rPr lang="en-US" sz="1400" dirty="0" err="1"/>
              <a:t>colectează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mod </a:t>
            </a:r>
            <a:r>
              <a:rPr lang="en-US" sz="1400" dirty="0" err="1"/>
              <a:t>obișnuit</a:t>
            </a:r>
            <a:r>
              <a:rPr lang="en-US" sz="1400" dirty="0"/>
              <a:t> </a:t>
            </a:r>
            <a:r>
              <a:rPr lang="en-US" sz="1400" dirty="0" err="1"/>
              <a:t>informații</a:t>
            </a:r>
            <a:r>
              <a:rPr lang="en-US" sz="1400" dirty="0"/>
              <a:t> de la </a:t>
            </a:r>
            <a:r>
              <a:rPr lang="en-US" sz="1400" dirty="0" err="1"/>
              <a:t>profesori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</a:t>
            </a:r>
            <a:r>
              <a:rPr lang="en-US" sz="1400" dirty="0" err="1"/>
              <a:t>alte</a:t>
            </a:r>
            <a:r>
              <a:rPr lang="en-US" sz="1400" dirty="0"/>
              <a:t> cadre </a:t>
            </a:r>
            <a:r>
              <a:rPr lang="en-US" sz="1400" dirty="0" err="1"/>
              <a:t>didactice</a:t>
            </a:r>
            <a:r>
              <a:rPr lang="en-US" sz="1400" dirty="0"/>
              <a:t>, </a:t>
            </a:r>
            <a:r>
              <a:rPr lang="en-US" sz="1400" dirty="0" err="1"/>
              <a:t>determină</a:t>
            </a:r>
            <a:r>
              <a:rPr lang="en-US" sz="1400" dirty="0"/>
              <a:t> </a:t>
            </a:r>
            <a:r>
              <a:rPr lang="en-US" sz="1400" dirty="0" err="1"/>
              <a:t>dacă</a:t>
            </a:r>
            <a:r>
              <a:rPr lang="en-US" sz="1400" dirty="0"/>
              <a:t> </a:t>
            </a:r>
            <a:r>
              <a:rPr lang="en-US" sz="1400" dirty="0" err="1"/>
              <a:t>trebuie</a:t>
            </a:r>
            <a:r>
              <a:rPr lang="en-US" sz="1400" dirty="0"/>
              <a:t> </a:t>
            </a:r>
            <a:r>
              <a:rPr lang="en-US" sz="1400" dirty="0" err="1"/>
              <a:t>să</a:t>
            </a:r>
            <a:r>
              <a:rPr lang="en-US" sz="1400" dirty="0"/>
              <a:t> </a:t>
            </a:r>
            <a:r>
              <a:rPr lang="en-US" sz="1400" dirty="0" err="1"/>
              <a:t>caute</a:t>
            </a:r>
            <a:r>
              <a:rPr lang="en-US" sz="1400" dirty="0"/>
              <a:t> </a:t>
            </a:r>
            <a:r>
              <a:rPr lang="en-US" sz="1400" dirty="0" err="1"/>
              <a:t>protecția</a:t>
            </a:r>
            <a:r>
              <a:rPr lang="en-US" sz="1400" dirty="0"/>
              <a:t> </a:t>
            </a:r>
            <a:r>
              <a:rPr lang="en-US" sz="1400" dirty="0" err="1"/>
              <a:t>brevetelor</a:t>
            </a:r>
            <a:r>
              <a:rPr lang="en-US" sz="1400" dirty="0"/>
              <a:t>, </a:t>
            </a:r>
            <a:r>
              <a:rPr lang="en-US" sz="1400" dirty="0" err="1"/>
              <a:t>să</a:t>
            </a:r>
            <a:r>
              <a:rPr lang="en-US" sz="1400" dirty="0"/>
              <a:t> </a:t>
            </a:r>
            <a:r>
              <a:rPr lang="en-US" sz="1400" dirty="0" err="1"/>
              <a:t>supravegheze</a:t>
            </a:r>
            <a:r>
              <a:rPr lang="en-US" sz="1400" dirty="0"/>
              <a:t> </a:t>
            </a:r>
            <a:r>
              <a:rPr lang="en-US" sz="1400" dirty="0" err="1"/>
              <a:t>urmărirea</a:t>
            </a:r>
            <a:r>
              <a:rPr lang="en-US" sz="1400" dirty="0"/>
              <a:t> </a:t>
            </a:r>
            <a:r>
              <a:rPr lang="en-US" sz="1400" dirty="0" err="1"/>
              <a:t>penală</a:t>
            </a:r>
            <a:r>
              <a:rPr lang="en-US" sz="1400" dirty="0"/>
              <a:t> a </a:t>
            </a:r>
            <a:r>
              <a:rPr lang="en-US" sz="1400" dirty="0" err="1"/>
              <a:t>brevetului</a:t>
            </a:r>
            <a:r>
              <a:rPr lang="en-US" sz="1400" dirty="0"/>
              <a:t>, </a:t>
            </a:r>
            <a:r>
              <a:rPr lang="en-US" sz="1400" dirty="0" err="1"/>
              <a:t>să</a:t>
            </a:r>
            <a:r>
              <a:rPr lang="en-US" sz="1400" dirty="0"/>
              <a:t> </a:t>
            </a:r>
            <a:r>
              <a:rPr lang="en-US" sz="1400" dirty="0" err="1"/>
              <a:t>caute</a:t>
            </a:r>
            <a:r>
              <a:rPr lang="en-US" sz="1400" dirty="0"/>
              <a:t> </a:t>
            </a:r>
            <a:r>
              <a:rPr lang="en-US" sz="1400" dirty="0" err="1"/>
              <a:t>parteneri</a:t>
            </a:r>
            <a:r>
              <a:rPr lang="en-US" sz="1400" dirty="0"/>
              <a:t> de transfer </a:t>
            </a:r>
            <a:r>
              <a:rPr lang="en-US" sz="1400" dirty="0" err="1"/>
              <a:t>tehnologic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comercializarea</a:t>
            </a:r>
            <a:r>
              <a:rPr lang="en-US" sz="1400" dirty="0"/>
              <a:t> </a:t>
            </a:r>
            <a:r>
              <a:rPr lang="en-US" sz="1400" dirty="0" err="1"/>
              <a:t>invențiilor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să</a:t>
            </a:r>
            <a:r>
              <a:rPr lang="en-US" sz="1400" dirty="0"/>
              <a:t> </a:t>
            </a:r>
            <a:r>
              <a:rPr lang="en-US" sz="1400" dirty="0" err="1"/>
              <a:t>autorizeze</a:t>
            </a:r>
            <a:r>
              <a:rPr lang="en-US" sz="1400" dirty="0"/>
              <a:t> </a:t>
            </a:r>
            <a:r>
              <a:rPr lang="en-US" sz="1400" dirty="0" err="1"/>
              <a:t>aceste</a:t>
            </a:r>
            <a:r>
              <a:rPr lang="en-US" sz="1400" dirty="0"/>
              <a:t> </a:t>
            </a:r>
            <a:r>
              <a:rPr lang="en-US" sz="1400" dirty="0" err="1"/>
              <a:t>brevete</a:t>
            </a:r>
            <a:r>
              <a:rPr lang="en-US" sz="1400" dirty="0"/>
              <a:t> </a:t>
            </a:r>
            <a:r>
              <a:rPr lang="en-US" sz="1400" dirty="0" err="1"/>
              <a:t>părților</a:t>
            </a:r>
            <a:r>
              <a:rPr lang="en-US" sz="1400" dirty="0"/>
              <a:t> </a:t>
            </a:r>
            <a:r>
              <a:rPr lang="en-US" sz="1400" dirty="0" err="1"/>
              <a:t>interesate</a:t>
            </a:r>
            <a:r>
              <a:rPr lang="en-US" sz="1400" dirty="0"/>
              <a:t>;</a:t>
            </a:r>
            <a:endParaRPr lang="ro-RO" sz="1400" dirty="0"/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endParaRPr sz="1400" dirty="0"/>
          </a:p>
          <a:p>
            <a:pPr marL="457200" marR="0" lvl="0" indent="-317500" algn="l" rtl="0">
              <a:spcBef>
                <a:spcPts val="240"/>
              </a:spcBef>
              <a:spcAft>
                <a:spcPts val="0"/>
              </a:spcAft>
              <a:buSzPts val="1400"/>
              <a:buChar char="•"/>
            </a:pPr>
            <a:r>
              <a:rPr lang="ro-RO" sz="1400" dirty="0"/>
              <a:t>Acestea </a:t>
            </a:r>
            <a:r>
              <a:rPr lang="ro-RO" sz="1400" b="1" dirty="0"/>
              <a:t>oferă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sym typeface="Times New Roman"/>
              </a:rPr>
              <a:t>profesorilor</a:t>
            </a:r>
            <a:r>
              <a:rPr lang="en-US" sz="1400" b="1" i="0" u="none" strike="noStrike" cap="none" dirty="0">
                <a:solidFill>
                  <a:schemeClr val="dk1"/>
                </a:solidFill>
                <a:sym typeface="Times New Roman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sym typeface="Times New Roman"/>
              </a:rPr>
              <a:t>libertatea</a:t>
            </a:r>
            <a:r>
              <a:rPr lang="en-US" sz="1400" b="1" i="0" u="none" strike="noStrike" cap="none" dirty="0">
                <a:solidFill>
                  <a:schemeClr val="dk1"/>
                </a:solidFill>
                <a:sym typeface="Times New Roman"/>
              </a:rPr>
              <a:t>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a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lucra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companii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private,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universitățile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</a:t>
            </a:r>
            <a:r>
              <a:rPr lang="ro-RO" sz="1400" dirty="0" err="1"/>
              <a:t>utând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să-și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păstreze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profesorii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care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altfel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putea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părăsi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mediul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academic din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cauza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oportunităților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lucrative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în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sectorul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privat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endParaRPr sz="1400" dirty="0"/>
          </a:p>
          <a:p>
            <a:pPr marL="457200" marR="0" lvl="0" indent="-3175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</a:pPr>
            <a:endParaRPr lang="ro-RO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/>
          <a:lstStyle/>
          <a:p>
            <a:r>
              <a:rPr lang="ro-RO" sz="3600" dirty="0"/>
              <a:t>Strategia națională de competitivitate 2020 </a:t>
            </a:r>
            <a:endParaRPr lang="ro-RO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229600" cy="4876800"/>
          </a:xfrm>
        </p:spPr>
        <p:txBody>
          <a:bodyPr/>
          <a:lstStyle/>
          <a:p>
            <a:r>
              <a:rPr lang="ro-RO" sz="1800" dirty="0"/>
              <a:t>Turism şi ecoturism </a:t>
            </a:r>
          </a:p>
          <a:p>
            <a:r>
              <a:rPr lang="vi-VN" sz="1800" dirty="0"/>
              <a:t>Textile şi pielărie </a:t>
            </a:r>
          </a:p>
          <a:p>
            <a:r>
              <a:rPr lang="vi-VN" sz="1800" dirty="0"/>
              <a:t>Lemn şi mobilă </a:t>
            </a:r>
          </a:p>
          <a:p>
            <a:r>
              <a:rPr lang="ro-RO" sz="1800" dirty="0"/>
              <a:t>Industrii creative </a:t>
            </a:r>
          </a:p>
          <a:p>
            <a:r>
              <a:rPr lang="ro-RO" sz="1800" dirty="0"/>
              <a:t>Industria auto şi componente </a:t>
            </a:r>
          </a:p>
          <a:p>
            <a:r>
              <a:rPr lang="ro-RO" sz="1800" dirty="0"/>
              <a:t>Tehnologia informaţiei şi comunicaţiilor </a:t>
            </a:r>
          </a:p>
          <a:p>
            <a:r>
              <a:rPr lang="vi-VN" sz="1800" dirty="0"/>
              <a:t>Procesarea alimentelor şi a băuturilor </a:t>
            </a:r>
          </a:p>
          <a:p>
            <a:r>
              <a:rPr lang="vi-VN" sz="1800" dirty="0"/>
              <a:t>Sănătate şi produse farmaceutice </a:t>
            </a:r>
          </a:p>
          <a:p>
            <a:r>
              <a:rPr lang="ro-RO" sz="1800" dirty="0"/>
              <a:t>Energie şi management de mediu </a:t>
            </a:r>
          </a:p>
          <a:p>
            <a:r>
              <a:rPr lang="vi-VN" sz="1800" dirty="0"/>
              <a:t>Bioeconomie (agricultură, silvicultură, pescuit și acvacultură), biofarmaceutică şi biotehnologii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649592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504" y="4149080"/>
            <a:ext cx="1839920" cy="1036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504" y="3164134"/>
            <a:ext cx="1839920" cy="1036574"/>
          </a:xfrm>
          <a:prstGeom prst="rect">
            <a:avLst/>
          </a:prstGeom>
        </p:spPr>
      </p:pic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200" b="1" dirty="0"/>
              <a:t>V. </a:t>
            </a:r>
            <a:r>
              <a:rPr lang="en-US" sz="3200" b="1" dirty="0" err="1"/>
              <a:t>Ghidul</a:t>
            </a:r>
            <a:r>
              <a:rPr lang="en-US" sz="3200" b="1" dirty="0"/>
              <a:t> </a:t>
            </a:r>
            <a:r>
              <a:rPr lang="en-US" sz="3200" b="1" dirty="0" err="1"/>
              <a:t>solicitantului</a:t>
            </a:r>
            <a:r>
              <a:rPr lang="en-US" sz="3200" b="1" dirty="0"/>
              <a:t> – </a:t>
            </a:r>
            <a:br>
              <a:rPr lang="ro-RO" sz="3200" b="1" dirty="0"/>
            </a:br>
            <a:r>
              <a:rPr lang="ro-RO" sz="3600" b="1" dirty="0"/>
              <a:t>Axa prioritară </a:t>
            </a:r>
            <a:r>
              <a:rPr lang="en-US" sz="3600" b="1" dirty="0"/>
              <a:t>1.1.A POR</a:t>
            </a:r>
            <a:endParaRPr sz="3200" b="1" dirty="0"/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53339" rtl="0">
              <a:spcBef>
                <a:spcPts val="480"/>
              </a:spcBef>
              <a:spcAft>
                <a:spcPts val="0"/>
              </a:spcAft>
              <a:buNone/>
            </a:pPr>
            <a:endParaRPr lang="ro-RO" sz="1800" dirty="0"/>
          </a:p>
          <a:p>
            <a:pPr marL="182880" lvl="0" indent="-53339" rtl="0">
              <a:spcBef>
                <a:spcPts val="480"/>
              </a:spcBef>
              <a:spcAft>
                <a:spcPts val="0"/>
              </a:spcAft>
              <a:buNone/>
            </a:pPr>
            <a:endParaRPr lang="ro-RO" sz="1800" dirty="0"/>
          </a:p>
          <a:p>
            <a:pPr marL="182880" lvl="0" indent="-53339" rtl="0">
              <a:spcBef>
                <a:spcPts val="480"/>
              </a:spcBef>
              <a:spcAft>
                <a:spcPts val="0"/>
              </a:spcAft>
              <a:buNone/>
            </a:pPr>
            <a:r>
              <a:rPr lang="ro-RO" sz="1800" b="1" dirty="0"/>
              <a:t>Etapa 1.</a:t>
            </a:r>
            <a:r>
              <a:rPr lang="ro-RO" sz="1800" dirty="0"/>
              <a:t> Realizarea Concept Note-ului Regional</a:t>
            </a:r>
          </a:p>
          <a:p>
            <a:pPr marL="182880" lvl="0" indent="-53339" rtl="0">
              <a:spcBef>
                <a:spcPts val="480"/>
              </a:spcBef>
              <a:spcAft>
                <a:spcPts val="0"/>
              </a:spcAft>
              <a:buNone/>
            </a:pPr>
            <a:endParaRPr lang="ro-RO" sz="1800" dirty="0"/>
          </a:p>
          <a:p>
            <a:pPr marL="182880" lvl="0" indent="-53339" rtl="0">
              <a:spcBef>
                <a:spcPts val="480"/>
              </a:spcBef>
              <a:spcAft>
                <a:spcPts val="0"/>
              </a:spcAft>
              <a:buNone/>
            </a:pPr>
            <a:r>
              <a:rPr lang="ro-RO" sz="1800" b="1" dirty="0"/>
              <a:t>Etapa 2.</a:t>
            </a:r>
            <a:r>
              <a:rPr lang="ro-RO" sz="1800" dirty="0"/>
              <a:t> Apel pentru scrisori de </a:t>
            </a:r>
            <a:r>
              <a:rPr lang="ro-RO" sz="1800" dirty="0" err="1"/>
              <a:t>intentie</a:t>
            </a:r>
            <a:r>
              <a:rPr lang="ro-RO" sz="1800" dirty="0"/>
              <a:t> pentru ITT</a:t>
            </a:r>
          </a:p>
          <a:p>
            <a:pPr marL="182880" lvl="0" indent="-53339" rtl="0">
              <a:spcBef>
                <a:spcPts val="480"/>
              </a:spcBef>
              <a:spcAft>
                <a:spcPts val="0"/>
              </a:spcAft>
              <a:buNone/>
            </a:pPr>
            <a:endParaRPr lang="ro-RO" sz="1800" dirty="0"/>
          </a:p>
          <a:p>
            <a:pPr marL="182880" lvl="0" indent="-53339" rtl="0">
              <a:spcBef>
                <a:spcPts val="480"/>
              </a:spcBef>
              <a:spcAft>
                <a:spcPts val="0"/>
              </a:spcAft>
              <a:buNone/>
            </a:pPr>
            <a:r>
              <a:rPr lang="ro-RO" sz="1800" b="1" dirty="0"/>
              <a:t>Etapa 3. </a:t>
            </a:r>
            <a:r>
              <a:rPr lang="ro-RO" sz="1800" dirty="0" err="1"/>
              <a:t>Prioritizarea</a:t>
            </a:r>
            <a:r>
              <a:rPr lang="ro-RO" sz="1800" dirty="0"/>
              <a:t> proiectelor conform informațiilor din scrisorile de intenție</a:t>
            </a:r>
          </a:p>
          <a:p>
            <a:pPr marL="182880" lvl="0" indent="-53339" rtl="0">
              <a:spcBef>
                <a:spcPts val="480"/>
              </a:spcBef>
              <a:spcAft>
                <a:spcPts val="0"/>
              </a:spcAft>
              <a:buNone/>
            </a:pPr>
            <a:endParaRPr lang="ro-RO" sz="1800" dirty="0"/>
          </a:p>
          <a:p>
            <a:pPr marL="182880" lvl="0" indent="-53339" rtl="0">
              <a:spcBef>
                <a:spcPts val="480"/>
              </a:spcBef>
              <a:spcAft>
                <a:spcPts val="0"/>
              </a:spcAft>
              <a:buNone/>
            </a:pPr>
            <a:r>
              <a:rPr lang="ro-RO" sz="1800" b="1" dirty="0"/>
              <a:t>Etapa 4. </a:t>
            </a:r>
            <a:r>
              <a:rPr lang="ro-RO" sz="1800" dirty="0"/>
              <a:t>Depunerea cererilor de finanțare de către ITT prin procedura POR 2014-2020</a:t>
            </a:r>
            <a:endParaRPr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86" y="2002164"/>
            <a:ext cx="783531" cy="783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34" y="2772369"/>
            <a:ext cx="783531" cy="78353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/>
              <a:t>Ghidul</a:t>
            </a:r>
            <a:r>
              <a:rPr lang="en-US" sz="3200" b="1" dirty="0"/>
              <a:t> </a:t>
            </a:r>
            <a:r>
              <a:rPr lang="en-US" sz="3200" b="1" dirty="0" err="1"/>
              <a:t>solicitantului</a:t>
            </a:r>
            <a:r>
              <a:rPr lang="en-US" sz="3200" b="1" dirty="0"/>
              <a:t> – </a:t>
            </a:r>
            <a:br>
              <a:rPr lang="ro-RO" sz="3200" b="1" dirty="0"/>
            </a:br>
            <a:r>
              <a:rPr lang="ro-RO" sz="3600" b="1" dirty="0"/>
              <a:t>Axa prioritară </a:t>
            </a:r>
            <a:r>
              <a:rPr lang="en-US" sz="3600" b="1" dirty="0"/>
              <a:t>1.1.A POR</a:t>
            </a:r>
            <a:endParaRPr sz="3200" b="1" dirty="0"/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467544" y="1556792"/>
            <a:ext cx="8229600" cy="4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53339" rtl="0">
              <a:spcBef>
                <a:spcPts val="480"/>
              </a:spcBef>
              <a:spcAft>
                <a:spcPts val="0"/>
              </a:spcAft>
              <a:buNone/>
            </a:pPr>
            <a:endParaRPr lang="ro-RO" sz="1800" dirty="0"/>
          </a:p>
          <a:p>
            <a:pPr marL="182880" lvl="0" indent="-53339" rtl="0">
              <a:spcBef>
                <a:spcPts val="480"/>
              </a:spcBef>
              <a:spcAft>
                <a:spcPts val="0"/>
              </a:spcAft>
              <a:buNone/>
            </a:pPr>
            <a:endParaRPr lang="ro-RO" sz="1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6051764"/>
              </p:ext>
            </p:extLst>
          </p:nvPr>
        </p:nvGraphicFramePr>
        <p:xfrm>
          <a:off x="1475656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1455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/>
              <a:t>Ghidul</a:t>
            </a:r>
            <a:r>
              <a:rPr lang="en-US" sz="3200" b="1" dirty="0"/>
              <a:t> </a:t>
            </a:r>
            <a:r>
              <a:rPr lang="en-US" sz="3200" b="1" dirty="0" err="1"/>
              <a:t>solicitantului</a:t>
            </a:r>
            <a:r>
              <a:rPr lang="en-US" sz="3200" b="1" dirty="0"/>
              <a:t> – </a:t>
            </a:r>
            <a:br>
              <a:rPr lang="ro-RO" sz="3200" b="1" dirty="0"/>
            </a:br>
            <a:r>
              <a:rPr lang="ro-RO" sz="3600" b="1" dirty="0"/>
              <a:t>Axa prioritară </a:t>
            </a:r>
            <a:r>
              <a:rPr lang="en-US" sz="3600" b="1" dirty="0"/>
              <a:t>1.1.A POR</a:t>
            </a:r>
            <a:endParaRPr sz="3200" b="1" dirty="0"/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" lvl="0" indent="-53339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1" dirty="0" err="1"/>
              <a:t>Valoare</a:t>
            </a:r>
            <a:r>
              <a:rPr lang="en-US" sz="1800" b="1" dirty="0"/>
              <a:t> </a:t>
            </a:r>
            <a:r>
              <a:rPr lang="en-US" sz="1800" b="1" dirty="0" err="1"/>
              <a:t>proiect</a:t>
            </a:r>
            <a:r>
              <a:rPr lang="en-US" sz="1800" b="1" dirty="0"/>
              <a:t> (</a:t>
            </a:r>
            <a:r>
              <a:rPr lang="en-US" sz="1800" b="1" dirty="0" err="1"/>
              <a:t>sprijin</a:t>
            </a:r>
            <a:r>
              <a:rPr lang="en-US" sz="1800" b="1" dirty="0"/>
              <a:t> </a:t>
            </a:r>
            <a:r>
              <a:rPr lang="en-US" sz="1800" b="1" dirty="0" err="1"/>
              <a:t>nerambursabil</a:t>
            </a:r>
            <a:r>
              <a:rPr lang="en-US" sz="1800" b="1" dirty="0"/>
              <a:t>)</a:t>
            </a:r>
            <a:endParaRPr sz="1800" b="1" dirty="0"/>
          </a:p>
          <a:p>
            <a:pPr marL="640080" lvl="0" indent="-5334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1" dirty="0" err="1"/>
              <a:t>Ajutor</a:t>
            </a:r>
            <a:r>
              <a:rPr lang="en-US" sz="1800" b="1" dirty="0"/>
              <a:t> de stat - </a:t>
            </a:r>
            <a:r>
              <a:rPr lang="en-US" sz="1800" b="1" dirty="0" err="1"/>
              <a:t>intre</a:t>
            </a:r>
            <a:r>
              <a:rPr lang="en-US" sz="1800" b="1" dirty="0"/>
              <a:t> 100.000 Euro </a:t>
            </a:r>
            <a:r>
              <a:rPr lang="en-US" sz="1800" b="1" dirty="0" err="1"/>
              <a:t>si</a:t>
            </a:r>
            <a:r>
              <a:rPr lang="en-US" sz="1800" b="1" dirty="0"/>
              <a:t> 3 mil. euro</a:t>
            </a:r>
            <a:endParaRPr sz="1800" b="1" dirty="0"/>
          </a:p>
          <a:p>
            <a:pPr marL="640080" lvl="0" indent="-5334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1" dirty="0" err="1"/>
              <a:t>Ajutor</a:t>
            </a:r>
            <a:r>
              <a:rPr lang="en-US" sz="1800" b="1" dirty="0"/>
              <a:t> de </a:t>
            </a:r>
            <a:r>
              <a:rPr lang="en-US" sz="1800" b="1" dirty="0" err="1"/>
              <a:t>minimis</a:t>
            </a:r>
            <a:r>
              <a:rPr lang="en-US" sz="1800" b="1" dirty="0"/>
              <a:t> - </a:t>
            </a:r>
            <a:r>
              <a:rPr lang="en-US" sz="1800" b="1" dirty="0" err="1"/>
              <a:t>intre</a:t>
            </a:r>
            <a:r>
              <a:rPr lang="en-US" sz="1800" b="1" dirty="0"/>
              <a:t> 100.000 Euro </a:t>
            </a:r>
            <a:r>
              <a:rPr lang="en-US" sz="1800" b="1" dirty="0" err="1"/>
              <a:t>si</a:t>
            </a:r>
            <a:r>
              <a:rPr lang="en-US" sz="1800" b="1" dirty="0"/>
              <a:t> 200.000 euro</a:t>
            </a:r>
            <a:endParaRPr sz="1800" b="1" dirty="0"/>
          </a:p>
          <a:p>
            <a:pPr marL="182880" lvl="0" indent="-53339" rtl="0">
              <a:spcBef>
                <a:spcPts val="480"/>
              </a:spcBef>
              <a:spcAft>
                <a:spcPts val="0"/>
              </a:spcAft>
              <a:buNone/>
            </a:pPr>
            <a:endParaRPr sz="1800" b="1" dirty="0"/>
          </a:p>
          <a:p>
            <a:pPr marL="182880" lvl="0" indent="-53339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1" dirty="0" err="1"/>
              <a:t>Tipuri</a:t>
            </a:r>
            <a:r>
              <a:rPr lang="en-US" sz="1800" b="1" dirty="0"/>
              <a:t> de </a:t>
            </a:r>
            <a:r>
              <a:rPr lang="en-US" sz="1800" b="1" dirty="0" err="1"/>
              <a:t>cheltuieli</a:t>
            </a:r>
            <a:r>
              <a:rPr lang="en-US" sz="1800" b="1" dirty="0"/>
              <a:t> </a:t>
            </a:r>
            <a:r>
              <a:rPr lang="en-US" sz="1800" b="1" dirty="0" err="1"/>
              <a:t>eligibile</a:t>
            </a:r>
            <a:endParaRPr sz="1800" b="1" dirty="0"/>
          </a:p>
          <a:p>
            <a:pPr marL="640080" lvl="0" indent="-5334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1" dirty="0"/>
              <a:t>Componenta A(</a:t>
            </a:r>
            <a:r>
              <a:rPr lang="en-US" sz="1800" b="1" dirty="0" err="1"/>
              <a:t>aj</a:t>
            </a:r>
            <a:r>
              <a:rPr lang="en-US" sz="1800" b="1" dirty="0"/>
              <a:t> de stat)</a:t>
            </a:r>
            <a:endParaRPr sz="1800" b="1" dirty="0"/>
          </a:p>
          <a:p>
            <a:pPr marL="457200" lvl="0" indent="-342900" rtl="0"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 err="1"/>
              <a:t>Investitii</a:t>
            </a:r>
            <a:r>
              <a:rPr lang="en-US" sz="1800" dirty="0"/>
              <a:t> in active </a:t>
            </a:r>
            <a:r>
              <a:rPr lang="en-US" sz="1800" dirty="0" err="1"/>
              <a:t>corporale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 err="1"/>
              <a:t>Investitii</a:t>
            </a:r>
            <a:r>
              <a:rPr lang="en-US" sz="1800" dirty="0"/>
              <a:t> in active </a:t>
            </a:r>
            <a:r>
              <a:rPr lang="en-US" sz="1800" dirty="0" err="1"/>
              <a:t>necorporale</a:t>
            </a:r>
            <a:endParaRPr sz="1800" dirty="0"/>
          </a:p>
          <a:p>
            <a:pPr marL="640080" lvl="0" indent="-53340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800" b="1" dirty="0"/>
              <a:t>Componenta B(</a:t>
            </a:r>
            <a:r>
              <a:rPr lang="en-US" sz="1800" b="1" dirty="0" err="1"/>
              <a:t>aj</a:t>
            </a:r>
            <a:r>
              <a:rPr lang="en-US" sz="1800" b="1" dirty="0"/>
              <a:t>. </a:t>
            </a:r>
            <a:r>
              <a:rPr lang="en-US" sz="1800" b="1" dirty="0" err="1"/>
              <a:t>minimis</a:t>
            </a:r>
            <a:r>
              <a:rPr lang="en-US" sz="1800" b="1" dirty="0"/>
              <a:t>)</a:t>
            </a:r>
            <a:endParaRPr sz="1800" b="1" dirty="0"/>
          </a:p>
          <a:p>
            <a:pPr marL="457200" lvl="0" indent="-342900" rtl="0">
              <a:spcBef>
                <a:spcPts val="48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 err="1"/>
              <a:t>activitati</a:t>
            </a:r>
            <a:r>
              <a:rPr lang="en-US" sz="1800" dirty="0"/>
              <a:t> de transfer </a:t>
            </a:r>
            <a:r>
              <a:rPr lang="en-US" sz="1800" dirty="0" err="1"/>
              <a:t>tehnologic</a:t>
            </a:r>
            <a:r>
              <a:rPr lang="en-US" sz="1800" dirty="0"/>
              <a:t> specific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 err="1"/>
              <a:t>activitati</a:t>
            </a:r>
            <a:r>
              <a:rPr lang="en-US" sz="1800" dirty="0"/>
              <a:t> de </a:t>
            </a:r>
            <a:r>
              <a:rPr lang="en-US" sz="1800" dirty="0" err="1"/>
              <a:t>internationalizare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 err="1"/>
              <a:t>drepturi</a:t>
            </a:r>
            <a:r>
              <a:rPr lang="en-US" sz="1800" dirty="0"/>
              <a:t> </a:t>
            </a:r>
            <a:r>
              <a:rPr lang="en-US" sz="1800" dirty="0" err="1"/>
              <a:t>salariale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personalul</a:t>
            </a:r>
            <a:r>
              <a:rPr lang="en-US" sz="1800" dirty="0"/>
              <a:t> </a:t>
            </a:r>
            <a:r>
              <a:rPr lang="en-US" sz="1800" dirty="0" err="1"/>
              <a:t>implicat</a:t>
            </a:r>
            <a:r>
              <a:rPr lang="en-US" sz="1800" dirty="0"/>
              <a:t> in </a:t>
            </a:r>
            <a:r>
              <a:rPr lang="en-US" sz="1800" dirty="0" err="1"/>
              <a:t>activitatea</a:t>
            </a:r>
            <a:r>
              <a:rPr lang="en-US" sz="1800" dirty="0"/>
              <a:t> de transfer </a:t>
            </a:r>
            <a:r>
              <a:rPr lang="en-US" sz="1800" dirty="0" err="1"/>
              <a:t>tehnologic</a:t>
            </a:r>
            <a:r>
              <a:rPr lang="en-US" sz="1800" dirty="0"/>
              <a:t>(in </a:t>
            </a:r>
            <a:r>
              <a:rPr lang="en-US" sz="1800" dirty="0" err="1"/>
              <a:t>limita</a:t>
            </a:r>
            <a:r>
              <a:rPr lang="en-US" sz="1800" dirty="0"/>
              <a:t> a 20%)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704024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VI. Sprijinul ADRNV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0335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263" y="332656"/>
            <a:ext cx="9144000" cy="990600"/>
          </a:xfrm>
        </p:spPr>
        <p:txBody>
          <a:bodyPr/>
          <a:lstStyle/>
          <a:p>
            <a:pPr algn="ctr"/>
            <a:r>
              <a:rPr lang="ro-RO" sz="3600" dirty="0"/>
              <a:t>ADR NV ca partener al UTCN </a:t>
            </a:r>
            <a:br>
              <a:rPr lang="ro-RO" sz="3600" dirty="0"/>
            </a:br>
            <a:r>
              <a:rPr lang="ro-RO" sz="3600" dirty="0"/>
              <a:t>pentru competitivitatea E.T.T.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9144000" cy="4920208"/>
          </a:xfrm>
        </p:spPr>
        <p:txBody>
          <a:bodyPr/>
          <a:lstStyle/>
          <a:p>
            <a:r>
              <a:rPr lang="ro-RO" dirty="0"/>
              <a:t>Asigură servicii specifice prin structura internă adresată marketingului pentru dezvoltare regională </a:t>
            </a:r>
            <a:r>
              <a:rPr lang="ro-RO" dirty="0" err="1"/>
              <a:t>coezivă</a:t>
            </a:r>
            <a:r>
              <a:rPr lang="ro-RO" dirty="0"/>
              <a:t> și </a:t>
            </a:r>
            <a:r>
              <a:rPr lang="ro-RO" dirty="0" err="1"/>
              <a:t>competitivăș</a:t>
            </a:r>
            <a:endParaRPr lang="ro-RO" dirty="0"/>
          </a:p>
          <a:p>
            <a:r>
              <a:rPr lang="ro-RO" dirty="0"/>
              <a:t>Contribuie la catalizarea/ deschiderea piețelor relevante, în relație cu potențialul și capacitatea UTCN în domeniul TT</a:t>
            </a:r>
          </a:p>
          <a:p>
            <a:pPr lvl="1"/>
            <a:r>
              <a:rPr lang="ro-RO" dirty="0"/>
              <a:t>Ex: Orașele inteligente</a:t>
            </a:r>
          </a:p>
          <a:p>
            <a:pPr lvl="1"/>
            <a:r>
              <a:rPr lang="ro-RO" dirty="0"/>
              <a:t>Turismul regional</a:t>
            </a:r>
          </a:p>
          <a:p>
            <a:pPr lvl="1"/>
            <a:r>
              <a:rPr lang="ro-RO" dirty="0"/>
              <a:t>Mobilizarea și valorificarea sustenabilă și diversificată a resurselor de dezvoltare ale RDNV</a:t>
            </a:r>
          </a:p>
          <a:p>
            <a:r>
              <a:rPr lang="ro-RO" dirty="0"/>
              <a:t>Contribuie la catalizarea parteneriatelor la nivel regional, național, internațional</a:t>
            </a:r>
          </a:p>
          <a:p>
            <a:r>
              <a:rPr lang="ro-RO" dirty="0"/>
              <a:t>Asigură informații și baze de date relevante pe platforma ADRNV, secțiunile </a:t>
            </a:r>
            <a:r>
              <a:rPr lang="ro-RO" b="1" dirty="0"/>
              <a:t>Inovare</a:t>
            </a:r>
            <a:r>
              <a:rPr lang="ro-RO" dirty="0"/>
              <a:t> și </a:t>
            </a:r>
            <a:r>
              <a:rPr lang="ro-RO" b="1" dirty="0"/>
              <a:t>Finanțări proiecte</a:t>
            </a:r>
          </a:p>
          <a:p>
            <a:r>
              <a:rPr lang="ro-RO" dirty="0"/>
              <a:t>Organizează evenimente adresate promovării și atragerii de parteneri, clienți etc</a:t>
            </a:r>
          </a:p>
        </p:txBody>
      </p:sp>
    </p:spTree>
    <p:extLst>
      <p:ext uri="{BB962C8B-B14F-4D97-AF65-F5344CB8AC3E}">
        <p14:creationId xmlns:p14="http://schemas.microsoft.com/office/powerpoint/2010/main" val="1373476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/>
              <a:t>Propuneri de f</a:t>
            </a:r>
            <a:r>
              <a:rPr lang="en-US" b="1" dirty="0"/>
              <a:t>un</a:t>
            </a:r>
            <a:r>
              <a:rPr lang="ro-RO" b="1" dirty="0" err="1"/>
              <a:t>cțiuni</a:t>
            </a:r>
            <a:r>
              <a:rPr lang="ro-RO" b="1" dirty="0"/>
              <a:t> pentru E.T.T, identificate în cadrul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624" y="2204864"/>
            <a:ext cx="6264696" cy="3412976"/>
          </a:xfrm>
        </p:spPr>
        <p:txBody>
          <a:bodyPr/>
          <a:lstStyle/>
          <a:p>
            <a:pPr marL="556260" lvl="0" indent="-457200">
              <a:buFont typeface="+mj-lt"/>
              <a:buAutoNum type="arabicPeriod"/>
            </a:pPr>
            <a:r>
              <a:rPr lang="ro-RO" sz="2000" b="1" dirty="0"/>
              <a:t>Robotica </a:t>
            </a:r>
            <a:r>
              <a:rPr lang="ro-RO" sz="2000" dirty="0"/>
              <a:t>                      </a:t>
            </a:r>
          </a:p>
          <a:p>
            <a:pPr marL="556260" lvl="0" indent="-457200">
              <a:buFont typeface="+mj-lt"/>
              <a:buAutoNum type="arabicPeriod"/>
            </a:pPr>
            <a:r>
              <a:rPr lang="ro-RO" sz="2000" b="1" dirty="0"/>
              <a:t>Vehicule rutiere</a:t>
            </a:r>
            <a:r>
              <a:rPr lang="ro-RO" sz="2000" dirty="0"/>
              <a:t>           </a:t>
            </a:r>
          </a:p>
          <a:p>
            <a:pPr marL="556260" lvl="0" indent="-457200">
              <a:buFont typeface="+mj-lt"/>
              <a:buAutoNum type="arabicPeriod"/>
            </a:pPr>
            <a:r>
              <a:rPr lang="ro-RO" sz="2000" b="1" dirty="0"/>
              <a:t>Materiale compozite</a:t>
            </a:r>
            <a:r>
              <a:rPr lang="ro-RO" sz="2000" dirty="0"/>
              <a:t>       </a:t>
            </a:r>
          </a:p>
          <a:p>
            <a:pPr marL="556260" lvl="0" indent="-457200">
              <a:buFont typeface="+mj-lt"/>
              <a:buAutoNum type="arabicPeriod"/>
            </a:pPr>
            <a:r>
              <a:rPr lang="ro-RO" sz="2000" b="1" dirty="0"/>
              <a:t>Industrie medicală</a:t>
            </a:r>
            <a:r>
              <a:rPr lang="ro-RO" sz="2000" dirty="0"/>
              <a:t>          </a:t>
            </a:r>
          </a:p>
          <a:p>
            <a:pPr marL="556260" lvl="0" indent="-457200">
              <a:buFont typeface="+mj-lt"/>
              <a:buAutoNum type="arabicPeriod"/>
            </a:pPr>
            <a:r>
              <a:rPr lang="ro-RO" sz="2000" b="1" dirty="0"/>
              <a:t>Metrologie</a:t>
            </a:r>
            <a:r>
              <a:rPr lang="ro-RO" sz="2000" dirty="0"/>
              <a:t>                      </a:t>
            </a:r>
          </a:p>
          <a:p>
            <a:pPr marL="556260" lvl="0" indent="-457200">
              <a:buFont typeface="+mj-lt"/>
              <a:buAutoNum type="arabicPeriod"/>
            </a:pPr>
            <a:r>
              <a:rPr lang="ro-RO" sz="2000" b="1" dirty="0"/>
              <a:t>Nanotehnologii</a:t>
            </a:r>
            <a:r>
              <a:rPr lang="ro-RO" sz="2000" dirty="0"/>
              <a:t>               </a:t>
            </a:r>
          </a:p>
          <a:p>
            <a:pPr marL="556260" lvl="0" indent="-457200">
              <a:buFont typeface="+mj-lt"/>
              <a:buAutoNum type="arabicPeriod"/>
            </a:pPr>
            <a:r>
              <a:rPr lang="ro-RO" sz="2000" b="1" dirty="0"/>
              <a:t>Materiale de construcții</a:t>
            </a:r>
            <a:r>
              <a:rPr lang="ro-RO" sz="2000" dirty="0"/>
              <a:t> </a:t>
            </a:r>
          </a:p>
          <a:p>
            <a:pPr marL="556260" lvl="0" indent="-457200">
              <a:buFont typeface="+mj-lt"/>
              <a:buAutoNum type="arabicPeriod"/>
            </a:pPr>
            <a:r>
              <a:rPr lang="en-US" sz="2000" b="1" dirty="0" err="1"/>
              <a:t>Cladiri</a:t>
            </a:r>
            <a:r>
              <a:rPr lang="en-US" sz="2000" b="1" dirty="0"/>
              <a:t> </a:t>
            </a:r>
            <a:r>
              <a:rPr lang="en-US" sz="2000" b="1" dirty="0" err="1"/>
              <a:t>inteligente</a:t>
            </a:r>
            <a:r>
              <a:rPr lang="en-US" sz="2000" dirty="0"/>
              <a:t>           </a:t>
            </a:r>
            <a:endParaRPr lang="ro-RO" sz="2000" dirty="0"/>
          </a:p>
          <a:p>
            <a:pPr marL="556260" lvl="0" indent="-457200">
              <a:buFont typeface="+mj-lt"/>
              <a:buAutoNum type="arabicPeriod"/>
            </a:pPr>
            <a:r>
              <a:rPr lang="ro-RO" sz="2000" b="1" dirty="0"/>
              <a:t>Resurse minerale            </a:t>
            </a:r>
            <a:r>
              <a:rPr lang="ro-RO" sz="2000" dirty="0"/>
              <a:t>           </a:t>
            </a:r>
          </a:p>
          <a:p>
            <a:pPr marL="556260" lvl="0" indent="-457200">
              <a:buFont typeface="+mj-lt"/>
              <a:buAutoNum type="arabicPeriod"/>
            </a:pPr>
            <a:endParaRPr lang="ro-RO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970358"/>
            <a:ext cx="1779898" cy="116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841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/>
        </p:nvSpPr>
        <p:spPr>
          <a:xfrm>
            <a:off x="300800" y="2093100"/>
            <a:ext cx="8331900" cy="147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“Research turns money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into knowledge;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3200" b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nnovation turns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knowledge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into money”</a:t>
            </a:r>
            <a:endParaRPr sz="3200" b="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sz="1200" dirty="0">
                <a:latin typeface="Aharoni" panose="02010803020104030203" pitchFamily="2" charset="-79"/>
                <a:cs typeface="Aharoni" panose="02010803020104030203" pitchFamily="2" charset="-79"/>
              </a:rPr>
              <a:t>Prof. dr. </a:t>
            </a:r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Alfred </a:t>
            </a:r>
            <a:r>
              <a:rPr lang="en-US" sz="1200" dirty="0" err="1">
                <a:latin typeface="Aharoni" panose="02010803020104030203" pitchFamily="2" charset="-79"/>
                <a:cs typeface="Aharoni" panose="02010803020104030203" pitchFamily="2" charset="-79"/>
              </a:rPr>
              <a:t>Oberholz</a:t>
            </a:r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ro-RO" sz="1200" dirty="0">
                <a:latin typeface="Aharoni" panose="02010803020104030203" pitchFamily="2" charset="-79"/>
                <a:cs typeface="Aharoni" panose="02010803020104030203" pitchFamily="2" charset="-79"/>
              </a:rPr>
              <a:t>Director al </a:t>
            </a:r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DECHEMA		</a:t>
            </a:r>
            <a:endParaRPr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21" name="Shape 421" descr="C:\Users\cristianotgon\Downloads\sigla adr (1)\sigla adr\sigla ADR.jpg"/>
          <p:cNvPicPr preferRelativeResize="0"/>
          <p:nvPr/>
        </p:nvPicPr>
        <p:blipFill rotWithShape="1">
          <a:blip r:embed="rId3">
            <a:alphaModFix/>
          </a:blip>
          <a:srcRect b="50000"/>
          <a:stretch/>
        </p:blipFill>
        <p:spPr>
          <a:xfrm>
            <a:off x="4788024" y="3861048"/>
            <a:ext cx="3627514" cy="2572183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/>
          <p:nvPr/>
        </p:nvSpPr>
        <p:spPr>
          <a:xfrm>
            <a:off x="467544" y="5507358"/>
            <a:ext cx="205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IANUARIE 2018</a:t>
            </a:r>
            <a:endParaRPr sz="2400" b="1" cap="none" dirty="0">
              <a:solidFill>
                <a:schemeClr val="dk2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98" y="260648"/>
            <a:ext cx="9144000" cy="990600"/>
          </a:xfrm>
        </p:spPr>
        <p:txBody>
          <a:bodyPr/>
          <a:lstStyle/>
          <a:p>
            <a:pPr algn="ctr"/>
            <a:r>
              <a:rPr lang="ro-RO" sz="3600" dirty="0"/>
              <a:t>UTCN – capacitate și acoperire teritorială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4597"/>
            <a:ext cx="7557086" cy="586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03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976" cy="1095400"/>
          </a:xfrm>
        </p:spPr>
        <p:txBody>
          <a:bodyPr/>
          <a:lstStyle/>
          <a:p>
            <a:pPr algn="ctr"/>
            <a:r>
              <a:rPr lang="ro-RO" sz="3200" dirty="0"/>
              <a:t>Componentele </a:t>
            </a:r>
            <a:br>
              <a:rPr lang="ro-RO" sz="3200" dirty="0"/>
            </a:br>
            <a:r>
              <a:rPr lang="ro-RO" sz="3200" dirty="0"/>
              <a:t>viziunii strategice de dezvoltare a UTCN 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47" y="1628800"/>
            <a:ext cx="763905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Structura Strategiei UTCN 2020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" y="1484784"/>
            <a:ext cx="64865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81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45" y="332656"/>
            <a:ext cx="9036496" cy="990600"/>
          </a:xfrm>
        </p:spPr>
        <p:txBody>
          <a:bodyPr/>
          <a:lstStyle/>
          <a:p>
            <a:pPr algn="ctr"/>
            <a:r>
              <a:rPr lang="ro-RO" dirty="0"/>
              <a:t>Direcții strategice pentru CDI </a:t>
            </a:r>
            <a:br>
              <a:rPr lang="ro-RO" dirty="0"/>
            </a:br>
            <a:r>
              <a:rPr lang="ro-RO" dirty="0"/>
              <a:t>și transfer tehnologic - 2020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9036496" cy="4968552"/>
          </a:xfrm>
        </p:spPr>
        <p:txBody>
          <a:bodyPr/>
          <a:lstStyle/>
          <a:p>
            <a:r>
              <a:rPr lang="vi-VN" sz="2000" b="1" dirty="0"/>
              <a:t>Susţinerea financiară şi logistică </a:t>
            </a:r>
            <a:r>
              <a:rPr lang="vi-VN" sz="2000" dirty="0"/>
              <a:t>a acreditării laboratoarelor care </a:t>
            </a:r>
            <a:r>
              <a:rPr lang="vi-VN" sz="2000" b="1" dirty="0"/>
              <a:t>vor putea oferi expertiză mediului economic din zonă</a:t>
            </a:r>
            <a:r>
              <a:rPr lang="vi-VN" sz="2000" dirty="0"/>
              <a:t>, prin contracte derulate prin universitate</a:t>
            </a:r>
            <a:r>
              <a:rPr lang="en-US" sz="2000" dirty="0"/>
              <a:t>;</a:t>
            </a:r>
            <a:endParaRPr lang="ro-RO" sz="2000" dirty="0"/>
          </a:p>
          <a:p>
            <a:r>
              <a:rPr lang="vi-VN" sz="2000" b="1" dirty="0"/>
              <a:t>Susţinerea </a:t>
            </a:r>
            <a:r>
              <a:rPr lang="ro-RO" sz="2000" b="1" dirty="0"/>
              <a:t>financiară, cu personal și logistică/ echipare </a:t>
            </a:r>
            <a:r>
              <a:rPr lang="ro-RO" sz="2000" dirty="0"/>
              <a:t>a </a:t>
            </a:r>
            <a:r>
              <a:rPr lang="vi-VN" sz="2000" dirty="0"/>
              <a:t>activităţii de cercetare ştiinţifică şi inovare prin alocarea unei cote din regia cercetării către directorii de proiecte, departamente şi facultăţi</a:t>
            </a:r>
            <a:r>
              <a:rPr lang="en-US" sz="2000" dirty="0"/>
              <a:t>;</a:t>
            </a:r>
            <a:endParaRPr lang="vi-VN" sz="2000" dirty="0"/>
          </a:p>
          <a:p>
            <a:r>
              <a:rPr lang="vi-VN" sz="2000" b="1" dirty="0"/>
              <a:t>Oferirea de susţinere financiară </a:t>
            </a:r>
            <a:r>
              <a:rPr lang="vi-VN" sz="2000" dirty="0"/>
              <a:t>şi consiliere pentru brevetarea rezultatelor cercetării ştiinţifice şi participarea la târguri de inventică</a:t>
            </a:r>
            <a:r>
              <a:rPr lang="en-US" sz="2000" dirty="0"/>
              <a:t>;</a:t>
            </a:r>
          </a:p>
          <a:p>
            <a:r>
              <a:rPr lang="vi-VN" sz="2000" dirty="0"/>
              <a:t>Asumarea unui </a:t>
            </a:r>
            <a:r>
              <a:rPr lang="vi-VN" sz="2000" b="1" dirty="0"/>
              <a:t>rol activ al universităţii în relaţia cu mediul socio-economic</a:t>
            </a:r>
            <a:r>
              <a:rPr lang="vi-VN" sz="2000" dirty="0"/>
              <a:t>, pentru transfer tehnologic, consultanţă şi derularea de proiecte comune de cercetare ştiinţifică</a:t>
            </a:r>
            <a:endParaRPr lang="ro-RO" sz="2000" dirty="0"/>
          </a:p>
          <a:p>
            <a:r>
              <a:rPr lang="ro-RO" sz="2000" b="1" dirty="0"/>
              <a:t>Dezvoltarea infrastructurii </a:t>
            </a:r>
            <a:r>
              <a:rPr lang="ro-RO" sz="2000" dirty="0"/>
              <a:t>de cercetare-inovare</a:t>
            </a:r>
          </a:p>
          <a:p>
            <a:r>
              <a:rPr lang="vi-VN" sz="2000" b="1" dirty="0"/>
              <a:t>Crearea şi dezvoltarea cadrului instituţional</a:t>
            </a:r>
            <a:r>
              <a:rPr lang="vi-VN" sz="2000" dirty="0"/>
              <a:t>, strategic şi reglementar pentru relaţia universităţii cu mediul socio-economic </a:t>
            </a:r>
            <a:endParaRPr lang="ro-RO" sz="2000" dirty="0"/>
          </a:p>
          <a:p>
            <a:r>
              <a:rPr lang="vi-VN" sz="2000" b="1" dirty="0"/>
              <a:t>Consolidarea şi dezvoltarea relaţiilor cu organizaţiile mediului socio-economic </a:t>
            </a:r>
            <a:r>
              <a:rPr lang="vi-VN" sz="2000" dirty="0"/>
              <a:t>în scopul participării universităţii la dezvoltarea regională şi a societăţii la sprijinirea demersurilor universităţii 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03468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b="1" dirty="0"/>
              <a:t>II.	</a:t>
            </a:r>
            <a:r>
              <a:rPr lang="en-US" b="1" dirty="0" err="1"/>
              <a:t>Cadrul</a:t>
            </a:r>
            <a:r>
              <a:rPr lang="en-US" b="1" dirty="0"/>
              <a:t> legal de </a:t>
            </a:r>
            <a:r>
              <a:rPr lang="en-US" b="1" dirty="0" err="1"/>
              <a:t>funcționare</a:t>
            </a:r>
            <a:r>
              <a:rPr lang="en-US" b="1" dirty="0"/>
              <a:t> a E.T.T.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09141668"/>
      </p:ext>
    </p:extLst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Elemental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2004</Words>
  <Application>Microsoft Office PowerPoint</Application>
  <PresentationFormat>Expunere pe ecran (4:3)</PresentationFormat>
  <Paragraphs>394</Paragraphs>
  <Slides>46</Slides>
  <Notes>36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46</vt:i4>
      </vt:variant>
    </vt:vector>
  </HeadingPairs>
  <TitlesOfParts>
    <vt:vector size="52" baseType="lpstr">
      <vt:lpstr>Aharoni</vt:lpstr>
      <vt:lpstr>Arial</vt:lpstr>
      <vt:lpstr>Times New Roman</vt:lpstr>
      <vt:lpstr>Trebuchet MS</vt:lpstr>
      <vt:lpstr>Wingdings</vt:lpstr>
      <vt:lpstr>Clarity</vt:lpstr>
      <vt:lpstr>MECANISMUL  ENTITATILOR DE TRANSFER TEHNOLOGIC</vt:lpstr>
      <vt:lpstr>Structura prezentării</vt:lpstr>
      <vt:lpstr>I. Context </vt:lpstr>
      <vt:lpstr>Strategia națională de competitivitate 2020 </vt:lpstr>
      <vt:lpstr>UTCN – capacitate și acoperire teritorială</vt:lpstr>
      <vt:lpstr>Componentele  viziunii strategice de dezvoltare a UTCN 2020</vt:lpstr>
      <vt:lpstr>Structura Strategiei UTCN 2020</vt:lpstr>
      <vt:lpstr>Direcții strategice pentru CDI  și transfer tehnologic - 2020</vt:lpstr>
      <vt:lpstr>II. Cadrul legal de funcționare a E.T.T.</vt:lpstr>
      <vt:lpstr>Cadrul legal de funcționare a E.T.T.</vt:lpstr>
      <vt:lpstr>Cadrul legal de funcționare E.T.T.</vt:lpstr>
      <vt:lpstr>III. STUDII DE CAZ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IV. Mecanismul și ecosistemul E.T.T.</vt:lpstr>
      <vt:lpstr>Mecanismul E.T.T.</vt:lpstr>
      <vt:lpstr>Mecanismul E.T.T.</vt:lpstr>
      <vt:lpstr>Mecanismul E.T.T.</vt:lpstr>
      <vt:lpstr>Fazele dezvoltării unei idei de proiect </vt:lpstr>
      <vt:lpstr>Fazele dezvoltării unei idei de proiect </vt:lpstr>
      <vt:lpstr>Alte avantaje ale dezvoltării unui E.T.T. </vt:lpstr>
      <vt:lpstr>V. Ghidul solicitantului –  Axa prioritară 1.1.A POR</vt:lpstr>
      <vt:lpstr>Ghidul solicitantului –  Axa prioritară 1.1.A POR</vt:lpstr>
      <vt:lpstr>Ghidul solicitantului –  Axa prioritară 1.1.A POR</vt:lpstr>
      <vt:lpstr>VI. Sprijinul ADRNV</vt:lpstr>
      <vt:lpstr>ADR NV ca partener al UTCN  pentru competitivitatea E.T.T.</vt:lpstr>
      <vt:lpstr>Propuneri de funcțiuni pentru E.T.T, identificate în cadrul 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MECANISMUL  ENTITATILOR DE TRANSFER TEHNOLOGIC</dc:title>
  <dc:creator>Cristian Otgon</dc:creator>
  <cp:lastModifiedBy>CTFS</cp:lastModifiedBy>
  <cp:revision>29</cp:revision>
  <cp:lastPrinted>2018-01-17T10:32:40Z</cp:lastPrinted>
  <dcterms:modified xsi:type="dcterms:W3CDTF">2018-01-22T07:20:34Z</dcterms:modified>
</cp:coreProperties>
</file>